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0019"/>
    <a:srgbClr val="600020"/>
    <a:srgbClr val="760027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EA41EB-6715-432A-BB01-0695F832665F}" v="1" dt="2024-04-04T10:59:27.611"/>
    <p1510:client id="{414CA596-5D60-4542-8F99-072A04CC0BA1}" v="1" dt="2024-04-01T15:57:11.385"/>
    <p1510:client id="{9EB6B349-BAEA-4B49-8D9D-B27225B259B0}" v="3" dt="2024-04-01T10:11:01.6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84FF-7D87-4950-8442-335D57AE4B14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9BB4-3F11-4C46-857C-D5FFC0D55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96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84FF-7D87-4950-8442-335D57AE4B14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9BB4-3F11-4C46-857C-D5FFC0D55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83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84FF-7D87-4950-8442-335D57AE4B14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9BB4-3F11-4C46-857C-D5FFC0D55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71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84FF-7D87-4950-8442-335D57AE4B14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9BB4-3F11-4C46-857C-D5FFC0D55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54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84FF-7D87-4950-8442-335D57AE4B14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9BB4-3F11-4C46-857C-D5FFC0D55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04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84FF-7D87-4950-8442-335D57AE4B14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9BB4-3F11-4C46-857C-D5FFC0D55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6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84FF-7D87-4950-8442-335D57AE4B14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9BB4-3F11-4C46-857C-D5FFC0D55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01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84FF-7D87-4950-8442-335D57AE4B14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9BB4-3F11-4C46-857C-D5FFC0D55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33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84FF-7D87-4950-8442-335D57AE4B14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9BB4-3F11-4C46-857C-D5FFC0D55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06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84FF-7D87-4950-8442-335D57AE4B14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9BB4-3F11-4C46-857C-D5FFC0D55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07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84FF-7D87-4950-8442-335D57AE4B14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9BB4-3F11-4C46-857C-D5FFC0D55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49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184FF-7D87-4950-8442-335D57AE4B14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79BB4-3F11-4C46-857C-D5FFC0D55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87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4.png"/><Relationship Id="rId3" Type="http://schemas.openxmlformats.org/officeDocument/2006/relationships/image" Target="../media/image6.svg"/><Relationship Id="rId7" Type="http://schemas.openxmlformats.org/officeDocument/2006/relationships/image" Target="../media/image10.png"/><Relationship Id="rId12" Type="http://schemas.openxmlformats.org/officeDocument/2006/relationships/image" Target="../media/image4.svg"/><Relationship Id="rId2" Type="http://schemas.openxmlformats.org/officeDocument/2006/relationships/image" Target="../media/image5.png"/><Relationship Id="rId16" Type="http://schemas.openxmlformats.org/officeDocument/2006/relationships/image" Target="../media/image17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3.png"/><Relationship Id="rId5" Type="http://schemas.openxmlformats.org/officeDocument/2006/relationships/image" Target="../media/image8.png"/><Relationship Id="rId15" Type="http://schemas.openxmlformats.org/officeDocument/2006/relationships/image" Target="../media/image16.png"/><Relationship Id="rId10" Type="http://schemas.openxmlformats.org/officeDocument/2006/relationships/image" Target="../media/image13.sv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1DC9C3-6505-0AE1-5121-EE17270751E6}"/>
              </a:ext>
            </a:extLst>
          </p:cNvPr>
          <p:cNvSpPr/>
          <p:nvPr/>
        </p:nvSpPr>
        <p:spPr>
          <a:xfrm>
            <a:off x="146154" y="9368626"/>
            <a:ext cx="6547041" cy="357908"/>
          </a:xfrm>
          <a:prstGeom prst="rect">
            <a:avLst/>
          </a:prstGeom>
          <a:solidFill>
            <a:srgbClr val="4C001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tabLst>
                <a:tab pos="6100763" algn="l"/>
                <a:tab pos="6370638" algn="l"/>
              </a:tabLst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Gluten free Pasta, Bread &amp; Oatcakes available  -  All our food is prepared daily; therefore, our menu is subject to availability  </a:t>
            </a:r>
          </a:p>
          <a:p>
            <a:pPr marL="266700" algn="ctr">
              <a:tabLst>
                <a:tab pos="6100763" algn="l"/>
                <a:tab pos="6370638" algn="l"/>
              </a:tabLst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ingredients may not be listed so please let your server know about any allergies or special dietary requirements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8113ED4-BA0D-23B0-81F9-B7E63599AC6E}"/>
              </a:ext>
            </a:extLst>
          </p:cNvPr>
          <p:cNvSpPr/>
          <p:nvPr/>
        </p:nvSpPr>
        <p:spPr>
          <a:xfrm>
            <a:off x="2349000" y="238384"/>
            <a:ext cx="2160000" cy="2088000"/>
          </a:xfrm>
          <a:prstGeom prst="rect">
            <a:avLst/>
          </a:prstGeom>
          <a:solidFill>
            <a:srgbClr val="4C0019"/>
          </a:solidFill>
          <a:ln>
            <a:solidFill>
              <a:srgbClr val="6000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300" dirty="0">
              <a:latin typeface="Lucida Sans Typewriter" panose="020B0509030504030204" pitchFamily="49" charset="0"/>
            </a:endParaRPr>
          </a:p>
          <a:p>
            <a:pPr algn="ctr"/>
            <a:r>
              <a:rPr lang="en-GB" sz="1000" dirty="0">
                <a:latin typeface="Lucida Sans Typewriter" panose="020B0509030504030204" pitchFamily="49" charset="0"/>
              </a:rPr>
              <a:t>DINE IN </a:t>
            </a:r>
            <a:r>
              <a:rPr lang="en-GB" sz="1000" b="1" dirty="0">
                <a:latin typeface="Lucida Sans Typewriter" panose="020B0509030504030204" pitchFamily="49" charset="0"/>
              </a:rPr>
              <a:t>-</a:t>
            </a:r>
            <a:r>
              <a:rPr lang="en-GB" sz="1000" dirty="0">
                <a:latin typeface="Lucida Sans Typewriter" panose="020B0509030504030204" pitchFamily="49" charset="0"/>
              </a:rPr>
              <a:t> TAKE OUT</a:t>
            </a:r>
            <a:endParaRPr lang="en-GB" sz="1200" dirty="0">
              <a:latin typeface="Lucida Sans Typewriter" panose="020B0509030504030204" pitchFamily="49" charset="0"/>
            </a:endParaRPr>
          </a:p>
          <a:p>
            <a:pPr algn="ctr"/>
            <a:endParaRPr lang="en-GB" sz="1100" dirty="0">
              <a:latin typeface="Haettenschweiler" panose="020B0706040902060204" pitchFamily="34" charset="0"/>
            </a:endParaRPr>
          </a:p>
          <a:p>
            <a:pPr algn="ctr"/>
            <a:r>
              <a:rPr lang="en-GB" sz="1600" dirty="0">
                <a:latin typeface="Lucida Sans Typewriter" panose="020B0509030504030204" pitchFamily="49" charset="0"/>
              </a:rPr>
              <a:t>THE</a:t>
            </a:r>
          </a:p>
          <a:p>
            <a:pPr algn="ctr"/>
            <a:r>
              <a:rPr lang="en-GB" sz="2700" dirty="0">
                <a:latin typeface="Algerian" panose="04020705040A02060702" pitchFamily="82" charset="0"/>
              </a:rPr>
              <a:t>BOUDINGAIT</a:t>
            </a:r>
          </a:p>
          <a:p>
            <a:pPr algn="ctr"/>
            <a:r>
              <a:rPr lang="en-GB" sz="1400" dirty="0">
                <a:latin typeface="Algerian" panose="04020705040A02060702" pitchFamily="82" charset="0"/>
              </a:rPr>
              <a:t>BAR &amp; RESTAURANT</a:t>
            </a:r>
          </a:p>
          <a:p>
            <a:pPr algn="ctr"/>
            <a:endParaRPr lang="en-GB" sz="1000" dirty="0">
              <a:latin typeface="Haettenschweiler" panose="020B0706040902060204" pitchFamily="34" charset="0"/>
            </a:endParaRPr>
          </a:p>
          <a:p>
            <a:pPr algn="ctr"/>
            <a:endParaRPr lang="en-GB" sz="200" dirty="0">
              <a:latin typeface="Haettenschweiler" panose="020B0706040902060204" pitchFamily="34" charset="0"/>
            </a:endParaRPr>
          </a:p>
          <a:p>
            <a:pPr algn="ctr"/>
            <a:r>
              <a:rPr lang="en-GB" sz="1600" dirty="0">
                <a:latin typeface="Haettenschweiler" panose="020B0706040902060204" pitchFamily="34" charset="0"/>
              </a:rPr>
              <a:t>EST. 2012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37DDB5BD-3B9E-B6C4-9E58-45DC0C245FF3}"/>
              </a:ext>
            </a:extLst>
          </p:cNvPr>
          <p:cNvSpPr/>
          <p:nvPr/>
        </p:nvSpPr>
        <p:spPr>
          <a:xfrm>
            <a:off x="2350294" y="2052914"/>
            <a:ext cx="2160000" cy="288000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8A9271-A022-C361-81BE-FB88DC372EBE}"/>
              </a:ext>
            </a:extLst>
          </p:cNvPr>
          <p:cNvCxnSpPr>
            <a:cxnSpLocks/>
          </p:cNvCxnSpPr>
          <p:nvPr/>
        </p:nvCxnSpPr>
        <p:spPr>
          <a:xfrm>
            <a:off x="2709863" y="576970"/>
            <a:ext cx="143827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E2289E1-1126-63A1-ED41-0D399388B909}"/>
              </a:ext>
            </a:extLst>
          </p:cNvPr>
          <p:cNvCxnSpPr>
            <a:cxnSpLocks/>
          </p:cNvCxnSpPr>
          <p:nvPr/>
        </p:nvCxnSpPr>
        <p:spPr>
          <a:xfrm>
            <a:off x="2709863" y="1619196"/>
            <a:ext cx="143827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903EB319-650E-43B3-3B0A-B888A69DAE2B}"/>
              </a:ext>
            </a:extLst>
          </p:cNvPr>
          <p:cNvSpPr/>
          <p:nvPr/>
        </p:nvSpPr>
        <p:spPr>
          <a:xfrm>
            <a:off x="164805" y="159487"/>
            <a:ext cx="6528391" cy="9108431"/>
          </a:xfrm>
          <a:prstGeom prst="rect">
            <a:avLst/>
          </a:prstGeom>
          <a:noFill/>
          <a:ln w="38100">
            <a:solidFill>
              <a:srgbClr val="4C001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A0C7BC6-ED84-2519-655A-7FE6B5B39C48}"/>
              </a:ext>
            </a:extLst>
          </p:cNvPr>
          <p:cNvGrpSpPr/>
          <p:nvPr/>
        </p:nvGrpSpPr>
        <p:grpSpPr>
          <a:xfrm>
            <a:off x="247517" y="236262"/>
            <a:ext cx="1948797" cy="360000"/>
            <a:chOff x="164804" y="361946"/>
            <a:chExt cx="1948797" cy="43452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B8110CF-DBF9-BE16-25FA-2D00BF8236D0}"/>
                </a:ext>
              </a:extLst>
            </p:cNvPr>
            <p:cNvSpPr/>
            <p:nvPr/>
          </p:nvSpPr>
          <p:spPr>
            <a:xfrm>
              <a:off x="164804" y="361948"/>
              <a:ext cx="1944000" cy="432000"/>
            </a:xfrm>
            <a:prstGeom prst="rect">
              <a:avLst/>
            </a:prstGeom>
            <a:solidFill>
              <a:srgbClr val="4C00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latin typeface="Bradley Hand ITC" panose="03070402050302030203" pitchFamily="66" charset="0"/>
                  <a:cs typeface="Dreaming Outloud Script Pro" panose="020F0502020204030204" pitchFamily="66" charset="0"/>
                </a:rPr>
                <a:t>To Start</a:t>
              </a: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F921EB83-B5AB-06D0-2B47-BBC12B7F64FB}"/>
                </a:ext>
              </a:extLst>
            </p:cNvPr>
            <p:cNvSpPr/>
            <p:nvPr/>
          </p:nvSpPr>
          <p:spPr>
            <a:xfrm rot="16200000">
              <a:off x="1788338" y="471209"/>
              <a:ext cx="434525" cy="216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8ED8CDF-BA23-D545-02F8-B4CFE6ADF33A}"/>
              </a:ext>
            </a:extLst>
          </p:cNvPr>
          <p:cNvGrpSpPr/>
          <p:nvPr/>
        </p:nvGrpSpPr>
        <p:grpSpPr>
          <a:xfrm>
            <a:off x="4648377" y="237396"/>
            <a:ext cx="1945527" cy="360000"/>
            <a:chOff x="164804" y="361946"/>
            <a:chExt cx="1945527" cy="43452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3DC559B-4912-2B04-CE98-2451D779B71E}"/>
                </a:ext>
              </a:extLst>
            </p:cNvPr>
            <p:cNvSpPr/>
            <p:nvPr/>
          </p:nvSpPr>
          <p:spPr>
            <a:xfrm>
              <a:off x="164804" y="361948"/>
              <a:ext cx="1944000" cy="432000"/>
            </a:xfrm>
            <a:prstGeom prst="rect">
              <a:avLst/>
            </a:prstGeom>
            <a:solidFill>
              <a:srgbClr val="4C00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latin typeface="Bradley Hand ITC" panose="03070402050302030203" pitchFamily="66" charset="0"/>
                  <a:cs typeface="Dreaming Outloud Script Pro" panose="020F0502020204030204" pitchFamily="66" charset="0"/>
                </a:rPr>
                <a:t>Burger Bar</a:t>
              </a:r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6E56252C-2890-3244-608C-3D20604B0991}"/>
                </a:ext>
              </a:extLst>
            </p:cNvPr>
            <p:cNvSpPr/>
            <p:nvPr/>
          </p:nvSpPr>
          <p:spPr>
            <a:xfrm rot="16200000">
              <a:off x="1785068" y="471209"/>
              <a:ext cx="434525" cy="216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C1FAD7F9-DDAC-3392-D082-1D7CA1A7E2B7}"/>
              </a:ext>
            </a:extLst>
          </p:cNvPr>
          <p:cNvSpPr txBox="1"/>
          <p:nvPr/>
        </p:nvSpPr>
        <p:spPr>
          <a:xfrm>
            <a:off x="233959" y="588598"/>
            <a:ext cx="2088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SOUP OF THE DAY</a:t>
            </a:r>
            <a:r>
              <a:rPr lang="en-GB" sz="900" dirty="0"/>
              <a:t>                                 </a:t>
            </a:r>
            <a:r>
              <a:rPr lang="en-GB" sz="900" b="1" dirty="0"/>
              <a:t>5.25</a:t>
            </a:r>
          </a:p>
          <a:p>
            <a:r>
              <a:rPr lang="en-GB" sz="800" dirty="0"/>
              <a:t>Served with Ciabatta &amp; Butter</a:t>
            </a:r>
          </a:p>
          <a:p>
            <a:endParaRPr lang="en-GB" sz="200" dirty="0"/>
          </a:p>
          <a:p>
            <a:r>
              <a:rPr lang="en-GB" sz="900" b="1" dirty="0"/>
              <a:t>TEMPURA PRAWNS                              6.50</a:t>
            </a:r>
          </a:p>
          <a:p>
            <a:r>
              <a:rPr lang="en-GB" sz="800" dirty="0"/>
              <a:t>With Sweet Chilli Sauce &amp; House Salad</a:t>
            </a:r>
          </a:p>
          <a:p>
            <a:endParaRPr lang="en-GB" sz="200" dirty="0"/>
          </a:p>
          <a:p>
            <a:r>
              <a:rPr lang="en-GB" sz="900" b="1" dirty="0"/>
              <a:t>CHICKEN LIVER PARFAIT</a:t>
            </a:r>
            <a:r>
              <a:rPr lang="en-GB" sz="900" dirty="0"/>
              <a:t>                      </a:t>
            </a:r>
            <a:r>
              <a:rPr lang="en-GB" sz="900" b="1" dirty="0"/>
              <a:t>5.95</a:t>
            </a:r>
          </a:p>
          <a:p>
            <a:r>
              <a:rPr lang="en-GB" sz="800" dirty="0"/>
              <a:t>Served with Oatcakes or Toast, House Salad </a:t>
            </a:r>
          </a:p>
          <a:p>
            <a:r>
              <a:rPr lang="en-GB" sz="800" dirty="0"/>
              <a:t>and Chutney</a:t>
            </a:r>
          </a:p>
          <a:p>
            <a:endParaRPr lang="en-GB" sz="200" dirty="0"/>
          </a:p>
          <a:p>
            <a:r>
              <a:rPr lang="en-GB" sz="900" b="1" dirty="0"/>
              <a:t>BAKED CAMEMBERT </a:t>
            </a:r>
            <a:r>
              <a:rPr lang="en-GB" sz="900" dirty="0"/>
              <a:t>V</a:t>
            </a:r>
            <a:r>
              <a:rPr lang="en-GB" sz="600" b="1" dirty="0">
                <a:solidFill>
                  <a:srgbClr val="4C0019"/>
                </a:solidFill>
              </a:rPr>
              <a:t> </a:t>
            </a:r>
            <a:r>
              <a:rPr lang="en-GB" sz="900" dirty="0"/>
              <a:t>                        </a:t>
            </a:r>
            <a:r>
              <a:rPr lang="en-GB" sz="900" b="1" dirty="0"/>
              <a:t>6.50</a:t>
            </a:r>
          </a:p>
          <a:p>
            <a:r>
              <a:rPr lang="en-GB" sz="800" dirty="0"/>
              <a:t>With Rosemary &amp; Garlic, served with Ciabatta &amp; House Salad</a:t>
            </a:r>
          </a:p>
          <a:p>
            <a:r>
              <a:rPr lang="en-GB" sz="800" dirty="0"/>
              <a:t>ADD Red Onion Chutney                                1.00</a:t>
            </a:r>
          </a:p>
          <a:p>
            <a:endParaRPr lang="en-GB" sz="200" b="1" dirty="0"/>
          </a:p>
          <a:p>
            <a:r>
              <a:rPr lang="en-GB" sz="900" b="1" dirty="0"/>
              <a:t>HAGGIS FRITTERS                                  5.25</a:t>
            </a:r>
          </a:p>
          <a:p>
            <a:r>
              <a:rPr lang="en-GB" sz="800" dirty="0"/>
              <a:t>Beer Battered Haggis Fritters, served with Chutney &amp; House Salad</a:t>
            </a:r>
          </a:p>
          <a:p>
            <a:r>
              <a:rPr lang="en-GB" sz="800" dirty="0"/>
              <a:t>ADD Peppercorn Sauce                                  3.00</a:t>
            </a:r>
          </a:p>
          <a:p>
            <a:endParaRPr lang="en-GB" sz="200" b="1" dirty="0"/>
          </a:p>
          <a:p>
            <a:r>
              <a:rPr lang="en-GB" sz="900" b="1" dirty="0"/>
              <a:t>LOADED NACHOS/CHIPS                     </a:t>
            </a:r>
          </a:p>
          <a:p>
            <a:r>
              <a:rPr lang="en-GB" sz="800" dirty="0"/>
              <a:t>Crispy Nachos or Steak Cut Chips topped with Cheese, Jalapenos, Sour Cream &amp; Salsa</a:t>
            </a:r>
          </a:p>
          <a:p>
            <a:r>
              <a:rPr lang="en-GB" sz="800" dirty="0"/>
              <a:t>“Two” Share                                                      8.95</a:t>
            </a:r>
          </a:p>
          <a:p>
            <a:r>
              <a:rPr lang="en-GB" sz="800" dirty="0"/>
              <a:t>ADD Chilli or 5 Bean Chilli </a:t>
            </a:r>
            <a:r>
              <a:rPr lang="en-GB" sz="600" b="1" dirty="0">
                <a:solidFill>
                  <a:srgbClr val="4C0019"/>
                </a:solidFill>
              </a:rPr>
              <a:t>V </a:t>
            </a:r>
            <a:r>
              <a:rPr lang="en-GB" sz="800" dirty="0"/>
              <a:t>                          3.00</a:t>
            </a:r>
          </a:p>
          <a:p>
            <a:r>
              <a:rPr lang="en-GB" sz="800" dirty="0"/>
              <a:t>ADD Haggis                                                        2.00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F0D93AB-5EDA-9952-EF9E-C9866EE481E9}"/>
              </a:ext>
            </a:extLst>
          </p:cNvPr>
          <p:cNvGrpSpPr/>
          <p:nvPr/>
        </p:nvGrpSpPr>
        <p:grpSpPr>
          <a:xfrm>
            <a:off x="245301" y="3513235"/>
            <a:ext cx="1946678" cy="360000"/>
            <a:chOff x="164804" y="361945"/>
            <a:chExt cx="1946678" cy="43452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5DD32A2-796A-0A5D-AC71-D098DD15CF83}"/>
                </a:ext>
              </a:extLst>
            </p:cNvPr>
            <p:cNvSpPr/>
            <p:nvPr/>
          </p:nvSpPr>
          <p:spPr>
            <a:xfrm>
              <a:off x="164804" y="361948"/>
              <a:ext cx="1944000" cy="432000"/>
            </a:xfrm>
            <a:prstGeom prst="rect">
              <a:avLst/>
            </a:prstGeom>
            <a:solidFill>
              <a:srgbClr val="4C00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latin typeface="Bradley Hand ITC" panose="03070402050302030203" pitchFamily="66" charset="0"/>
                  <a:cs typeface="Dreaming Outloud Script Pro" panose="020F0502020204030204" pitchFamily="66" charset="0"/>
                </a:rPr>
                <a:t>The Main Event</a:t>
              </a:r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F11A3CD-40ED-A086-E01B-E896171976F3}"/>
                </a:ext>
              </a:extLst>
            </p:cNvPr>
            <p:cNvSpPr/>
            <p:nvPr/>
          </p:nvSpPr>
          <p:spPr>
            <a:xfrm rot="16200000">
              <a:off x="1786219" y="471208"/>
              <a:ext cx="434525" cy="216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CCABAD3-A52D-FFC5-7DE2-6EFF25E8240C}"/>
              </a:ext>
            </a:extLst>
          </p:cNvPr>
          <p:cNvSpPr txBox="1"/>
          <p:nvPr/>
        </p:nvSpPr>
        <p:spPr>
          <a:xfrm>
            <a:off x="233959" y="3854557"/>
            <a:ext cx="20880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STEAK &amp; ALE PIE</a:t>
            </a:r>
            <a:r>
              <a:rPr lang="en-GB" sz="900" dirty="0"/>
              <a:t>                                  </a:t>
            </a:r>
            <a:r>
              <a:rPr lang="en-GB" sz="900" b="1" dirty="0"/>
              <a:t>16.95</a:t>
            </a:r>
          </a:p>
          <a:p>
            <a:r>
              <a:rPr lang="en-GB" sz="800" dirty="0"/>
              <a:t>Our special Tender Beef recipe. Slow cooked the traditional way, topped with Puff Pastry. Served with a choice of Potatoes or Chips &amp; Seasonal Vegetables</a:t>
            </a:r>
          </a:p>
          <a:p>
            <a:endParaRPr lang="en-GB" sz="200" dirty="0"/>
          </a:p>
          <a:p>
            <a:endParaRPr lang="en-GB" sz="400" b="1" dirty="0"/>
          </a:p>
          <a:p>
            <a:r>
              <a:rPr lang="en-GB" sz="900" b="1" dirty="0"/>
              <a:t>MACARONI CHEESE                            11.50</a:t>
            </a:r>
          </a:p>
          <a:p>
            <a:r>
              <a:rPr lang="en-GB" sz="800" dirty="0"/>
              <a:t>Creamy Macaroni Cheese, served with Chips &amp; Side Salad</a:t>
            </a:r>
          </a:p>
          <a:p>
            <a:r>
              <a:rPr lang="en-GB" sz="800" dirty="0"/>
              <a:t>ADD Cherry Tomatoes                                    1.00</a:t>
            </a:r>
          </a:p>
          <a:p>
            <a:r>
              <a:rPr lang="en-GB" sz="800" dirty="0"/>
              <a:t>ADD Bacon Bits                                                 1.50</a:t>
            </a:r>
          </a:p>
          <a:p>
            <a:r>
              <a:rPr lang="en-GB" sz="800" dirty="0"/>
              <a:t>ADD Haggis                                                        1.50</a:t>
            </a:r>
          </a:p>
          <a:p>
            <a:r>
              <a:rPr lang="en-GB" sz="800" dirty="0"/>
              <a:t>ADD Jalapenos                                                  0.75</a:t>
            </a:r>
          </a:p>
          <a:p>
            <a:endParaRPr lang="en-GB" sz="400" dirty="0"/>
          </a:p>
          <a:p>
            <a:endParaRPr lang="en-GB" sz="200" dirty="0"/>
          </a:p>
          <a:p>
            <a:r>
              <a:rPr lang="en-GB" sz="900" b="1" dirty="0"/>
              <a:t>CAJUN CHICKEN               </a:t>
            </a:r>
            <a:r>
              <a:rPr lang="en-GB" sz="900" dirty="0"/>
              <a:t>                    </a:t>
            </a:r>
            <a:r>
              <a:rPr lang="en-GB" sz="900" b="1" dirty="0"/>
              <a:t>15.25</a:t>
            </a:r>
          </a:p>
          <a:p>
            <a:r>
              <a:rPr lang="en-GB" sz="800" dirty="0"/>
              <a:t>Pan fried Chicken Breast Fillet marinaded in Cajun spices &amp; served with Steak Cut Chips &amp; House Salad</a:t>
            </a:r>
          </a:p>
          <a:p>
            <a:r>
              <a:rPr lang="en-GB" sz="800" dirty="0"/>
              <a:t>ADD Sour Cream                                              1.00</a:t>
            </a:r>
          </a:p>
          <a:p>
            <a:endParaRPr lang="en-GB" sz="200" dirty="0"/>
          </a:p>
          <a:p>
            <a:endParaRPr lang="en-GB" sz="400" b="1" dirty="0"/>
          </a:p>
          <a:p>
            <a:r>
              <a:rPr lang="en-GB" sz="900" b="1" dirty="0"/>
              <a:t>FISH &amp; CHIPS</a:t>
            </a:r>
            <a:r>
              <a:rPr lang="en-GB" sz="900" dirty="0"/>
              <a:t>                                        </a:t>
            </a:r>
            <a:r>
              <a:rPr lang="en-GB" sz="900" b="1" dirty="0"/>
              <a:t>16.50</a:t>
            </a:r>
            <a:endParaRPr lang="en-GB" sz="800" b="1" dirty="0"/>
          </a:p>
          <a:p>
            <a:r>
              <a:rPr lang="en-GB" sz="800" dirty="0"/>
              <a:t>Fresh East Neuk beer battered, or breaded Haddock, served with Chips and your choice of Mushy Peas, Garden Peas, or House Salad</a:t>
            </a:r>
          </a:p>
          <a:p>
            <a:r>
              <a:rPr lang="en-GB" sz="800" dirty="0"/>
              <a:t>Add Chef’s Tartare Sauce optional             1.00</a:t>
            </a:r>
          </a:p>
          <a:p>
            <a:endParaRPr lang="en-GB" sz="200" b="1" dirty="0"/>
          </a:p>
          <a:p>
            <a:endParaRPr lang="en-GB" sz="400" b="1" dirty="0"/>
          </a:p>
          <a:p>
            <a:r>
              <a:rPr lang="en-GB" sz="900" b="1" dirty="0"/>
              <a:t>LENTIL &amp; FIVE BEAN CHILLI               10.95</a:t>
            </a:r>
          </a:p>
          <a:p>
            <a:r>
              <a:rPr lang="en-GB" sz="800" dirty="0"/>
              <a:t>Served with Rice, and Cheese &amp; Sour Cream on the side</a:t>
            </a:r>
          </a:p>
          <a:p>
            <a:endParaRPr lang="en-GB" sz="200" b="1" dirty="0"/>
          </a:p>
          <a:p>
            <a:endParaRPr lang="en-GB" sz="400" b="1" dirty="0"/>
          </a:p>
          <a:p>
            <a:r>
              <a:rPr lang="en-GB" sz="900" b="1" dirty="0"/>
              <a:t>CHICKEN GOUJONS                             15.95</a:t>
            </a:r>
          </a:p>
          <a:p>
            <a:r>
              <a:rPr lang="en-GB" sz="800" dirty="0"/>
              <a:t>Your choice of Beer Battered or Breaded. 100% Chicken Breast Strips, deep fried &amp; served with Sweet Chilli Dipping Sauce or Garlic Mayonnaise, Chips &amp; House Salad</a:t>
            </a:r>
          </a:p>
          <a:p>
            <a:endParaRPr lang="en-GB" sz="400" dirty="0"/>
          </a:p>
          <a:p>
            <a:endParaRPr lang="en-GB" sz="200" dirty="0"/>
          </a:p>
          <a:p>
            <a:r>
              <a:rPr lang="en-GB" sz="900" b="1" dirty="0"/>
              <a:t>CHILLI CON CARNE                              11.95</a:t>
            </a:r>
          </a:p>
          <a:p>
            <a:r>
              <a:rPr lang="en-GB" sz="800" dirty="0"/>
              <a:t>Served with Rice &amp; Cheese, Guacamole and Sour Cream on the side</a:t>
            </a:r>
          </a:p>
          <a:p>
            <a:r>
              <a:rPr lang="en-GB" sz="800" dirty="0"/>
              <a:t>Go ½ &amp; ½ and add Chips                                2.25</a:t>
            </a:r>
          </a:p>
          <a:p>
            <a:endParaRPr lang="en-GB" sz="200" dirty="0"/>
          </a:p>
          <a:p>
            <a:endParaRPr lang="en-GB" sz="400" b="1" dirty="0"/>
          </a:p>
          <a:p>
            <a:r>
              <a:rPr lang="en-GB" sz="900" b="1" dirty="0"/>
              <a:t>WHOLETAIL SCAMPI &amp; CHIPS          14.95</a:t>
            </a:r>
          </a:p>
          <a:p>
            <a:r>
              <a:rPr lang="en-GB" sz="800" dirty="0"/>
              <a:t>Served with Chips and your choice of Mushy or Garden Peas, or House Salad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71E84B-8A8E-990C-3CF1-79A2D302381E}"/>
              </a:ext>
            </a:extLst>
          </p:cNvPr>
          <p:cNvSpPr txBox="1"/>
          <p:nvPr/>
        </p:nvSpPr>
        <p:spPr>
          <a:xfrm>
            <a:off x="4589116" y="576490"/>
            <a:ext cx="2088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Your choice of Prime Steak or Chicken Fillet Breast Burgers</a:t>
            </a:r>
          </a:p>
          <a:p>
            <a:r>
              <a:rPr lang="en-GB" sz="800" dirty="0"/>
              <a:t>All served with Chips, Lettuce, Tomato, Side Salad &amp; our Tangy Burger Sauce</a:t>
            </a:r>
          </a:p>
          <a:p>
            <a:pPr algn="just"/>
            <a:endParaRPr lang="en-GB" sz="200" b="1" dirty="0"/>
          </a:p>
          <a:p>
            <a:r>
              <a:rPr lang="en-GB" sz="900" b="1" dirty="0"/>
              <a:t>CLASSIC BURGER</a:t>
            </a:r>
            <a:r>
              <a:rPr lang="en-GB" sz="900" dirty="0"/>
              <a:t>                                 </a:t>
            </a:r>
            <a:r>
              <a:rPr lang="en-GB" sz="900" b="1" dirty="0"/>
              <a:t>11.25</a:t>
            </a:r>
          </a:p>
          <a:p>
            <a:r>
              <a:rPr lang="en-GB" sz="800" dirty="0"/>
              <a:t>Served just as it is</a:t>
            </a:r>
          </a:p>
          <a:p>
            <a:endParaRPr lang="en-GB" sz="200" dirty="0"/>
          </a:p>
          <a:p>
            <a:r>
              <a:rPr lang="en-GB" sz="900" b="1" dirty="0"/>
              <a:t>CHEESEBURGER                                   12.25</a:t>
            </a:r>
          </a:p>
          <a:p>
            <a:r>
              <a:rPr lang="en-GB" sz="800" dirty="0"/>
              <a:t>Topped with Grated Mature-Cheddar</a:t>
            </a:r>
          </a:p>
          <a:p>
            <a:endParaRPr lang="en-GB" sz="300" dirty="0"/>
          </a:p>
          <a:p>
            <a:r>
              <a:rPr lang="en-GB" sz="900" b="1" dirty="0"/>
              <a:t>CHEESE &amp; BACON BURGER               13.25</a:t>
            </a:r>
          </a:p>
          <a:p>
            <a:r>
              <a:rPr lang="en-GB" sz="800" dirty="0"/>
              <a:t>Topped with Bacon and Grated Mature-Cheddar</a:t>
            </a:r>
          </a:p>
          <a:p>
            <a:endParaRPr lang="en-GB" sz="200" dirty="0"/>
          </a:p>
          <a:p>
            <a:r>
              <a:rPr lang="en-GB" sz="900" b="1" dirty="0"/>
              <a:t>HALLOUMI BURGER </a:t>
            </a:r>
            <a:r>
              <a:rPr lang="en-GB" sz="600" b="1" dirty="0">
                <a:solidFill>
                  <a:srgbClr val="4C0019"/>
                </a:solidFill>
              </a:rPr>
              <a:t>V </a:t>
            </a:r>
            <a:r>
              <a:rPr lang="en-GB" sz="900" b="1" dirty="0"/>
              <a:t>                        11.25</a:t>
            </a:r>
          </a:p>
          <a:p>
            <a:r>
              <a:rPr lang="en-GB" sz="800" dirty="0"/>
              <a:t>Grilled Halloumi with Sweet Chilli Sauce</a:t>
            </a:r>
          </a:p>
          <a:p>
            <a:endParaRPr lang="en-GB" sz="200" dirty="0"/>
          </a:p>
          <a:p>
            <a:r>
              <a:rPr lang="en-GB" sz="900" b="1" dirty="0"/>
              <a:t>THE </a:t>
            </a:r>
            <a:r>
              <a:rPr lang="en-GB" sz="900" b="1" dirty="0" err="1"/>
              <a:t>McBOUDINGAIT</a:t>
            </a:r>
            <a:r>
              <a:rPr lang="en-GB" sz="900" b="1" dirty="0"/>
              <a:t> BURGER         13.25</a:t>
            </a:r>
          </a:p>
          <a:p>
            <a:r>
              <a:rPr lang="en-GB" sz="800" dirty="0"/>
              <a:t>Topped with Haggis and Bacon</a:t>
            </a:r>
          </a:p>
          <a:p>
            <a:endParaRPr lang="en-GB" sz="200" b="1" dirty="0"/>
          </a:p>
          <a:p>
            <a:r>
              <a:rPr lang="en-GB" sz="900" b="1" dirty="0"/>
              <a:t>THE SLOPPY JOE BURGER                  12.95</a:t>
            </a:r>
          </a:p>
          <a:p>
            <a:r>
              <a:rPr lang="en-GB" sz="800" dirty="0"/>
              <a:t>Topped with Chilli and Jalapenos</a:t>
            </a:r>
          </a:p>
          <a:p>
            <a:endParaRPr lang="en-GB" sz="200" dirty="0"/>
          </a:p>
          <a:p>
            <a:r>
              <a:rPr lang="en-GB" sz="900" b="1" dirty="0"/>
              <a:t>CAJUN CHICKEN FILLET BURGER </a:t>
            </a:r>
            <a:r>
              <a:rPr lang="en-GB" sz="600" b="1" dirty="0">
                <a:solidFill>
                  <a:srgbClr val="4C0019"/>
                </a:solidFill>
              </a:rPr>
              <a:t>V </a:t>
            </a:r>
            <a:r>
              <a:rPr lang="en-GB" sz="900" b="1" dirty="0"/>
              <a:t>  14.95</a:t>
            </a:r>
          </a:p>
          <a:p>
            <a:r>
              <a:rPr lang="en-GB" sz="800" dirty="0"/>
              <a:t>Chicken Fillet rubbed with Cajun Spices </a:t>
            </a:r>
          </a:p>
          <a:p>
            <a:r>
              <a:rPr lang="en-GB" sz="800" dirty="0"/>
              <a:t>and Pan Fried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72DA76-E04E-EC20-8799-3738E0092A67}"/>
              </a:ext>
            </a:extLst>
          </p:cNvPr>
          <p:cNvGrpSpPr/>
          <p:nvPr/>
        </p:nvGrpSpPr>
        <p:grpSpPr>
          <a:xfrm>
            <a:off x="2440980" y="4578345"/>
            <a:ext cx="2124000" cy="1908215"/>
            <a:chOff x="2440980" y="4707419"/>
            <a:chExt cx="2124000" cy="190821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E576AF5-4E48-D885-0433-DD80247410CC}"/>
                </a:ext>
              </a:extLst>
            </p:cNvPr>
            <p:cNvSpPr txBox="1"/>
            <p:nvPr/>
          </p:nvSpPr>
          <p:spPr>
            <a:xfrm>
              <a:off x="2440980" y="4707419"/>
              <a:ext cx="2124000" cy="190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GB" sz="900" b="1" dirty="0"/>
            </a:p>
            <a:p>
              <a:pPr algn="just"/>
              <a:endParaRPr lang="en-GB" sz="900" b="1" dirty="0"/>
            </a:p>
            <a:p>
              <a:pPr algn="just"/>
              <a:endParaRPr lang="en-GB" sz="900" b="1" dirty="0"/>
            </a:p>
            <a:p>
              <a:pPr algn="just"/>
              <a:r>
                <a:rPr lang="en-GB" sz="900" b="1" dirty="0"/>
                <a:t>BAKED POTATO                                      8.95</a:t>
              </a:r>
            </a:p>
            <a:p>
              <a:r>
                <a:rPr lang="en-GB" sz="800" dirty="0"/>
                <a:t>Served with House Salad and 2 fillings of your choice:</a:t>
              </a:r>
            </a:p>
            <a:p>
              <a:endParaRPr lang="en-GB" sz="200" dirty="0"/>
            </a:p>
            <a:p>
              <a:r>
                <a:rPr lang="en-GB" sz="800" dirty="0"/>
                <a:t>Baked Beans</a:t>
              </a:r>
            </a:p>
            <a:p>
              <a:r>
                <a:rPr lang="en-GB" sz="800" dirty="0"/>
                <a:t>Cheese</a:t>
              </a:r>
            </a:p>
            <a:p>
              <a:r>
                <a:rPr lang="en-GB" sz="800" dirty="0"/>
                <a:t>Chilli or 5 Bean Chilli </a:t>
              </a:r>
              <a:r>
                <a:rPr lang="en-GB" sz="600" b="1" dirty="0">
                  <a:solidFill>
                    <a:srgbClr val="4C0019"/>
                  </a:solidFill>
                </a:rPr>
                <a:t>V</a:t>
              </a:r>
              <a:endParaRPr lang="en-GB" sz="800" b="1" dirty="0">
                <a:solidFill>
                  <a:srgbClr val="4C0019"/>
                </a:solidFill>
              </a:endParaRPr>
            </a:p>
            <a:p>
              <a:r>
                <a:rPr lang="en-GB" sz="800" dirty="0"/>
                <a:t>Tuna Mayonnaise</a:t>
              </a:r>
            </a:p>
            <a:p>
              <a:r>
                <a:rPr lang="en-GB" sz="800" dirty="0"/>
                <a:t>Haggis</a:t>
              </a:r>
            </a:p>
            <a:p>
              <a:endParaRPr lang="en-GB" sz="200" dirty="0"/>
            </a:p>
            <a:p>
              <a:r>
                <a:rPr lang="en-GB" sz="800" dirty="0"/>
                <a:t>Add more toppings!  Check out our sides or ask your server for options</a:t>
              </a:r>
            </a:p>
            <a:p>
              <a:endParaRPr lang="en-GB" sz="500" dirty="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798C0BD-9050-C7BD-6786-CFF854BED1C9}"/>
                </a:ext>
              </a:extLst>
            </p:cNvPr>
            <p:cNvGrpSpPr/>
            <p:nvPr/>
          </p:nvGrpSpPr>
          <p:grpSpPr>
            <a:xfrm>
              <a:off x="2471734" y="4773497"/>
              <a:ext cx="1946678" cy="360000"/>
              <a:chOff x="164804" y="361947"/>
              <a:chExt cx="1946678" cy="434525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49D6E34-488B-8C19-85D9-AD7E0C3BC111}"/>
                  </a:ext>
                </a:extLst>
              </p:cNvPr>
              <p:cNvSpPr/>
              <p:nvPr/>
            </p:nvSpPr>
            <p:spPr>
              <a:xfrm>
                <a:off x="164804" y="361948"/>
                <a:ext cx="1944000" cy="432000"/>
              </a:xfrm>
              <a:prstGeom prst="rect">
                <a:avLst/>
              </a:prstGeom>
              <a:solidFill>
                <a:srgbClr val="4C001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b="1" dirty="0">
                    <a:latin typeface="Bradley Hand ITC" panose="03070402050302030203" pitchFamily="66" charset="0"/>
                    <a:cs typeface="Dreaming Outloud Script Pro" panose="020F0502020204030204" pitchFamily="66" charset="0"/>
                  </a:rPr>
                  <a:t>Baked Potatoes</a:t>
                </a:r>
              </a:p>
            </p:txBody>
          </p:sp>
          <p:sp>
            <p:nvSpPr>
              <p:cNvPr id="26" name="Isosceles Triangle 25">
                <a:extLst>
                  <a:ext uri="{FF2B5EF4-FFF2-40B4-BE49-F238E27FC236}">
                    <a16:creationId xmlns:a16="http://schemas.microsoft.com/office/drawing/2014/main" id="{F2084084-4E86-8322-7B06-374F36DD02C1}"/>
                  </a:ext>
                </a:extLst>
              </p:cNvPr>
              <p:cNvSpPr/>
              <p:nvPr/>
            </p:nvSpPr>
            <p:spPr>
              <a:xfrm rot="16200000">
                <a:off x="1786219" y="471210"/>
                <a:ext cx="434525" cy="216000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/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978B43B-5339-F7CA-FD5D-A54E2C43D9D3}"/>
              </a:ext>
            </a:extLst>
          </p:cNvPr>
          <p:cNvGrpSpPr/>
          <p:nvPr/>
        </p:nvGrpSpPr>
        <p:grpSpPr>
          <a:xfrm>
            <a:off x="2387641" y="6236343"/>
            <a:ext cx="2088000" cy="3539430"/>
            <a:chOff x="4606402" y="6152967"/>
            <a:chExt cx="2088000" cy="353943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F8A51B2-692F-B7E5-6065-B517F59B9A1A}"/>
                </a:ext>
              </a:extLst>
            </p:cNvPr>
            <p:cNvSpPr txBox="1"/>
            <p:nvPr/>
          </p:nvSpPr>
          <p:spPr>
            <a:xfrm>
              <a:off x="4606402" y="6152967"/>
              <a:ext cx="2088000" cy="353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GB" sz="900" b="1" dirty="0"/>
            </a:p>
            <a:p>
              <a:pPr algn="just"/>
              <a:endParaRPr lang="en-GB" sz="900" b="1" dirty="0"/>
            </a:p>
            <a:p>
              <a:pPr algn="just"/>
              <a:endParaRPr lang="en-GB" sz="900" b="1" dirty="0"/>
            </a:p>
            <a:p>
              <a:pPr algn="ctr"/>
              <a:endParaRPr lang="en-GB" sz="500" b="1" u="sng" dirty="0"/>
            </a:p>
            <a:p>
              <a:pPr algn="ctr"/>
              <a:r>
                <a:rPr lang="en-GB" sz="900" b="1" dirty="0"/>
                <a:t>48 Hour Pre-Order Required Please              </a:t>
              </a:r>
            </a:p>
            <a:p>
              <a:pPr algn="ctr"/>
              <a:endParaRPr lang="en-GB" sz="200" b="1" dirty="0"/>
            </a:p>
            <a:p>
              <a:pPr algn="ctr"/>
              <a:r>
                <a:rPr lang="en-GB" sz="900" b="1" dirty="0"/>
                <a:t>For TWO  79.00</a:t>
              </a:r>
            </a:p>
            <a:p>
              <a:pPr algn="just"/>
              <a:endParaRPr lang="en-GB" sz="200" dirty="0"/>
            </a:p>
            <a:p>
              <a:pPr algn="ctr"/>
              <a:r>
                <a:rPr lang="en-GB" sz="800" dirty="0"/>
                <a:t>The ULTIMATE Steak, succulent &amp; full of flavour</a:t>
              </a:r>
            </a:p>
            <a:p>
              <a:endParaRPr lang="en-GB" sz="200" dirty="0"/>
            </a:p>
            <a:p>
              <a:pPr algn="ctr"/>
              <a:r>
                <a:rPr lang="en-GB" sz="800" dirty="0"/>
                <a:t>Our Head Chef’s very own Tomahawk Steak, with an overload of trimmings</a:t>
              </a:r>
            </a:p>
            <a:p>
              <a:pPr algn="ctr"/>
              <a:endParaRPr lang="en-GB" sz="200" dirty="0"/>
            </a:p>
            <a:p>
              <a:pPr algn="ctr"/>
              <a:r>
                <a:rPr lang="en-GB" sz="800" dirty="0"/>
                <a:t>Served with Garlic Bread, Sweet Potato Fries, Garlic Mushrooms, Steak Cut Chips, Onion Rings, Chilli King-Prawns, Grilled Tomatoes, Side Salad and Peppercorn Sauce</a:t>
              </a:r>
            </a:p>
            <a:p>
              <a:endParaRPr lang="en-GB" sz="200" dirty="0"/>
            </a:p>
            <a:p>
              <a:pPr algn="ctr"/>
              <a:r>
                <a:rPr lang="en-GB" sz="800" b="1" dirty="0"/>
                <a:t>Other steak options are available </a:t>
              </a:r>
            </a:p>
            <a:p>
              <a:pPr algn="ctr"/>
              <a:endParaRPr lang="en-GB" sz="400" b="1" dirty="0"/>
            </a:p>
            <a:p>
              <a:pPr algn="ctr"/>
              <a:endParaRPr lang="en-GB" sz="300" dirty="0">
                <a:solidFill>
                  <a:srgbClr val="4C0019"/>
                </a:solidFill>
                <a:latin typeface="Algerian" panose="04020705040A02060702" pitchFamily="82" charset="0"/>
              </a:endParaRPr>
            </a:p>
            <a:p>
              <a:pPr algn="ctr"/>
              <a:r>
                <a:rPr lang="en-GB" sz="900" dirty="0">
                  <a:solidFill>
                    <a:srgbClr val="4C0019"/>
                  </a:solidFill>
                  <a:latin typeface="Algerian" panose="04020705040A02060702" pitchFamily="82" charset="0"/>
                </a:rPr>
                <a:t>Turn over for more at the</a:t>
              </a:r>
              <a:endParaRPr lang="en-GB" sz="1400" dirty="0">
                <a:solidFill>
                  <a:srgbClr val="4C0019"/>
                </a:solidFill>
                <a:latin typeface="Algerian" panose="04020705040A02060702" pitchFamily="82" charset="0"/>
              </a:endParaRPr>
            </a:p>
            <a:p>
              <a:pPr algn="ctr"/>
              <a:r>
                <a:rPr lang="en-GB" sz="2000" dirty="0">
                  <a:solidFill>
                    <a:srgbClr val="4C0019"/>
                  </a:solidFill>
                  <a:latin typeface="Algerian" panose="04020705040A02060702" pitchFamily="82" charset="0"/>
                </a:rPr>
                <a:t>BOUDINGAIT</a:t>
              </a:r>
            </a:p>
            <a:p>
              <a:pPr algn="ctr"/>
              <a:r>
                <a:rPr lang="en-GB" sz="800" b="1" dirty="0"/>
                <a:t>A 10% discretionary service charge will be added to your bill.  </a:t>
              </a:r>
            </a:p>
            <a:p>
              <a:pPr algn="ctr"/>
              <a:r>
                <a:rPr lang="en-GB" sz="800" b="1" dirty="0"/>
                <a:t>All gratuities go to Staff!</a:t>
              </a:r>
            </a:p>
            <a:p>
              <a:pPr algn="ctr"/>
              <a:r>
                <a:rPr lang="en-GB" sz="800" b="1" dirty="0"/>
                <a:t> </a:t>
              </a:r>
            </a:p>
            <a:p>
              <a:pPr algn="ctr"/>
              <a:endParaRPr lang="en-GB" sz="2000" dirty="0">
                <a:solidFill>
                  <a:srgbClr val="4C0019"/>
                </a:solidFill>
                <a:latin typeface="Algerian" panose="04020705040A02060702" pitchFamily="82" charset="0"/>
              </a:endParaRP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5FF9AE9-8639-8ADB-8BE9-63D352E89A3D}"/>
                </a:ext>
              </a:extLst>
            </p:cNvPr>
            <p:cNvGrpSpPr/>
            <p:nvPr/>
          </p:nvGrpSpPr>
          <p:grpSpPr>
            <a:xfrm>
              <a:off x="4700218" y="6289510"/>
              <a:ext cx="1946631" cy="360000"/>
              <a:chOff x="164804" y="643820"/>
              <a:chExt cx="1946631" cy="434525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20F319C-E85C-D1C6-4D00-DE215B7405F0}"/>
                  </a:ext>
                </a:extLst>
              </p:cNvPr>
              <p:cNvSpPr/>
              <p:nvPr/>
            </p:nvSpPr>
            <p:spPr>
              <a:xfrm>
                <a:off x="164804" y="643823"/>
                <a:ext cx="1944000" cy="432002"/>
              </a:xfrm>
              <a:prstGeom prst="rect">
                <a:avLst/>
              </a:prstGeom>
              <a:solidFill>
                <a:srgbClr val="4C001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b="1" dirty="0">
                    <a:latin typeface="Bradley Hand ITC" panose="03070402050302030203" pitchFamily="66" charset="0"/>
                    <a:cs typeface="Dreaming Outloud Script Pro" panose="020F0502020204030204" pitchFamily="66" charset="0"/>
                  </a:rPr>
                  <a:t>Tomahawk Steak</a:t>
                </a:r>
              </a:p>
            </p:txBody>
          </p:sp>
          <p:sp>
            <p:nvSpPr>
              <p:cNvPr id="30" name="Isosceles Triangle 29">
                <a:extLst>
                  <a:ext uri="{FF2B5EF4-FFF2-40B4-BE49-F238E27FC236}">
                    <a16:creationId xmlns:a16="http://schemas.microsoft.com/office/drawing/2014/main" id="{F41EFA70-34D8-8341-94F2-A6D4EC6D02AD}"/>
                  </a:ext>
                </a:extLst>
              </p:cNvPr>
              <p:cNvSpPr/>
              <p:nvPr/>
            </p:nvSpPr>
            <p:spPr>
              <a:xfrm rot="16200000">
                <a:off x="1786172" y="753083"/>
                <a:ext cx="434525" cy="216000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/>
              </a:p>
            </p:txBody>
          </p: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34971AF-F736-95F9-34F0-04BBC91725F1}"/>
              </a:ext>
            </a:extLst>
          </p:cNvPr>
          <p:cNvGrpSpPr/>
          <p:nvPr/>
        </p:nvGrpSpPr>
        <p:grpSpPr>
          <a:xfrm>
            <a:off x="2547000" y="2200626"/>
            <a:ext cx="1764000" cy="1764000"/>
            <a:chOff x="2487854" y="2291629"/>
            <a:chExt cx="1764000" cy="1764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10F6FFF0-EEE6-37DE-90B1-0D9DC2C81BE4}"/>
                </a:ext>
              </a:extLst>
            </p:cNvPr>
            <p:cNvSpPr/>
            <p:nvPr/>
          </p:nvSpPr>
          <p:spPr>
            <a:xfrm>
              <a:off x="2487854" y="2291629"/>
              <a:ext cx="1764000" cy="1764000"/>
            </a:xfrm>
            <a:prstGeom prst="ellipse">
              <a:avLst/>
            </a:prstGeom>
            <a:noFill/>
            <a:ln w="38100">
              <a:solidFill>
                <a:srgbClr val="4C001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b="1" dirty="0">
                  <a:solidFill>
                    <a:srgbClr val="4C0019"/>
                  </a:solidFill>
                  <a:latin typeface="MS PGothic" panose="020B0600070205080204" pitchFamily="34" charset="-128"/>
                  <a:ea typeface="MS PGothic" panose="020B0600070205080204" pitchFamily="34" charset="-128"/>
                  <a:cs typeface="Nirmala UI" panose="020B0502040204020203" pitchFamily="34" charset="0"/>
                </a:rPr>
                <a:t>WE DON’T SERVE FAST FOOD</a:t>
              </a:r>
            </a:p>
            <a:p>
              <a:pPr algn="ctr"/>
              <a:endParaRPr lang="en-GB" sz="1100" b="1" dirty="0">
                <a:solidFill>
                  <a:srgbClr val="4C0019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Nirmala UI" panose="020B0502040204020203" pitchFamily="34" charset="0"/>
              </a:endParaRPr>
            </a:p>
            <a:p>
              <a:pPr algn="ctr"/>
              <a:r>
                <a:rPr lang="en-GB" sz="1100" b="1" dirty="0">
                  <a:solidFill>
                    <a:srgbClr val="4C0019"/>
                  </a:solidFill>
                  <a:latin typeface="MS PGothic" panose="020B0600070205080204" pitchFamily="34" charset="-128"/>
                  <a:ea typeface="MS PGothic" panose="020B0600070205080204" pitchFamily="34" charset="-128"/>
                  <a:cs typeface="Nirmala UI" panose="020B0502040204020203" pitchFamily="34" charset="0"/>
                </a:rPr>
                <a:t>WE SERVE FRESH FOOD AS FAST AS WE CAN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ED98158-7274-E0EE-C05C-7CD0894082FB}"/>
                </a:ext>
              </a:extLst>
            </p:cNvPr>
            <p:cNvCxnSpPr>
              <a:cxnSpLocks/>
            </p:cNvCxnSpPr>
            <p:nvPr/>
          </p:nvCxnSpPr>
          <p:spPr>
            <a:xfrm>
              <a:off x="2650717" y="3089207"/>
              <a:ext cx="1438275" cy="0"/>
            </a:xfrm>
            <a:prstGeom prst="line">
              <a:avLst/>
            </a:prstGeom>
            <a:ln w="28575">
              <a:solidFill>
                <a:srgbClr val="4C00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B71BCA64-2D5D-6C3A-F075-41B4CDD7939B}"/>
              </a:ext>
            </a:extLst>
          </p:cNvPr>
          <p:cNvSpPr/>
          <p:nvPr/>
        </p:nvSpPr>
        <p:spPr>
          <a:xfrm rot="16200000">
            <a:off x="6406220" y="9439264"/>
            <a:ext cx="360000" cy="2160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925CDAF8-04C7-2105-0D50-E5EA6E52CC66}"/>
              </a:ext>
            </a:extLst>
          </p:cNvPr>
          <p:cNvSpPr/>
          <p:nvPr/>
        </p:nvSpPr>
        <p:spPr>
          <a:xfrm rot="5400000">
            <a:off x="68620" y="9431456"/>
            <a:ext cx="360000" cy="2160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3F68E8F-A439-6A93-540C-846C656C9BDC}"/>
              </a:ext>
            </a:extLst>
          </p:cNvPr>
          <p:cNvGrpSpPr/>
          <p:nvPr/>
        </p:nvGrpSpPr>
        <p:grpSpPr>
          <a:xfrm>
            <a:off x="2372877" y="4016335"/>
            <a:ext cx="2142102" cy="215444"/>
            <a:chOff x="2523718" y="4322699"/>
            <a:chExt cx="2142102" cy="215444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E73141B-87E8-7E20-C249-2F9626BFC33E}"/>
                </a:ext>
              </a:extLst>
            </p:cNvPr>
            <p:cNvSpPr txBox="1"/>
            <p:nvPr/>
          </p:nvSpPr>
          <p:spPr>
            <a:xfrm>
              <a:off x="2587076" y="4322699"/>
              <a:ext cx="207874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>
                  <a:solidFill>
                    <a:srgbClr val="4C0019"/>
                  </a:solidFill>
                </a:rPr>
                <a:t>Be Careful, some of our Food is Hot and Spicy</a:t>
              </a:r>
            </a:p>
          </p:txBody>
        </p:sp>
        <p:pic>
          <p:nvPicPr>
            <p:cNvPr id="35" name="Graphic 34" descr="Chili Pepper with solid fill">
              <a:extLst>
                <a:ext uri="{FF2B5EF4-FFF2-40B4-BE49-F238E27FC236}">
                  <a16:creationId xmlns:a16="http://schemas.microsoft.com/office/drawing/2014/main" id="{B92752BB-1BF8-0C55-19EA-4AAF9EA85B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9786778">
              <a:off x="2523718" y="4344171"/>
              <a:ext cx="144000" cy="144000"/>
            </a:xfrm>
            <a:prstGeom prst="rect">
              <a:avLst/>
            </a:prstGeom>
          </p:spPr>
        </p:pic>
      </p:grpSp>
      <p:pic>
        <p:nvPicPr>
          <p:cNvPr id="37" name="Graphic 36" descr="Chili Pepper with solid fill">
            <a:extLst>
              <a:ext uri="{FF2B5EF4-FFF2-40B4-BE49-F238E27FC236}">
                <a16:creationId xmlns:a16="http://schemas.microsoft.com/office/drawing/2014/main" id="{B83872BA-DB47-986D-5F0D-E8EE85A9C6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828909">
            <a:off x="4531636" y="3035156"/>
            <a:ext cx="144000" cy="144000"/>
          </a:xfrm>
          <a:prstGeom prst="rect">
            <a:avLst/>
          </a:prstGeom>
        </p:spPr>
      </p:pic>
      <p:pic>
        <p:nvPicPr>
          <p:cNvPr id="38" name="Graphic 37" descr="Chili Pepper with solid fill">
            <a:extLst>
              <a:ext uri="{FF2B5EF4-FFF2-40B4-BE49-F238E27FC236}">
                <a16:creationId xmlns:a16="http://schemas.microsoft.com/office/drawing/2014/main" id="{9956C90C-C4E7-9D68-337B-4594BA4229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828909">
            <a:off x="4531636" y="2753800"/>
            <a:ext cx="144000" cy="144000"/>
          </a:xfrm>
          <a:prstGeom prst="rect">
            <a:avLst/>
          </a:prstGeom>
        </p:spPr>
      </p:pic>
      <p:pic>
        <p:nvPicPr>
          <p:cNvPr id="39" name="Graphic 38" descr="Chili Pepper with solid fill">
            <a:extLst>
              <a:ext uri="{FF2B5EF4-FFF2-40B4-BE49-F238E27FC236}">
                <a16:creationId xmlns:a16="http://schemas.microsoft.com/office/drawing/2014/main" id="{201FAB77-BB5C-486A-1C3E-A82AD53277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828909">
            <a:off x="186145" y="3184999"/>
            <a:ext cx="144000" cy="144000"/>
          </a:xfrm>
          <a:prstGeom prst="rect">
            <a:avLst/>
          </a:prstGeom>
        </p:spPr>
      </p:pic>
      <p:pic>
        <p:nvPicPr>
          <p:cNvPr id="40" name="Graphic 39" descr="Chili Pepper with solid fill">
            <a:extLst>
              <a:ext uri="{FF2B5EF4-FFF2-40B4-BE49-F238E27FC236}">
                <a16:creationId xmlns:a16="http://schemas.microsoft.com/office/drawing/2014/main" id="{E1EF19C9-B065-D01A-3DB2-26B1DF7FF2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828909">
            <a:off x="186144" y="5576845"/>
            <a:ext cx="144000" cy="144000"/>
          </a:xfrm>
          <a:prstGeom prst="rect">
            <a:avLst/>
          </a:prstGeom>
        </p:spPr>
      </p:pic>
      <p:pic>
        <p:nvPicPr>
          <p:cNvPr id="41" name="Graphic 40" descr="Chili Pepper with solid fill">
            <a:extLst>
              <a:ext uri="{FF2B5EF4-FFF2-40B4-BE49-F238E27FC236}">
                <a16:creationId xmlns:a16="http://schemas.microsoft.com/office/drawing/2014/main" id="{4BDFFC49-A43F-C4EA-1DDC-0F274CC91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828909">
            <a:off x="2374428" y="5687212"/>
            <a:ext cx="144000" cy="144000"/>
          </a:xfrm>
          <a:prstGeom prst="rect">
            <a:avLst/>
          </a:prstGeom>
        </p:spPr>
      </p:pic>
      <p:pic>
        <p:nvPicPr>
          <p:cNvPr id="42" name="Graphic 41" descr="Chili Pepper with solid fill">
            <a:extLst>
              <a:ext uri="{FF2B5EF4-FFF2-40B4-BE49-F238E27FC236}">
                <a16:creationId xmlns:a16="http://schemas.microsoft.com/office/drawing/2014/main" id="{BB1DF123-5353-C6FE-7F2D-D11A7221C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828909">
            <a:off x="186144" y="8214954"/>
            <a:ext cx="144000" cy="144000"/>
          </a:xfrm>
          <a:prstGeom prst="rect">
            <a:avLst/>
          </a:prstGeom>
        </p:spPr>
      </p:pic>
      <p:pic>
        <p:nvPicPr>
          <p:cNvPr id="43" name="Graphic 42" descr="Chili Pepper with solid fill">
            <a:extLst>
              <a:ext uri="{FF2B5EF4-FFF2-40B4-BE49-F238E27FC236}">
                <a16:creationId xmlns:a16="http://schemas.microsoft.com/office/drawing/2014/main" id="{B56D7857-5C31-1D44-93E7-F69D0E673A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828909">
            <a:off x="186145" y="7001114"/>
            <a:ext cx="144000" cy="144000"/>
          </a:xfrm>
          <a:prstGeom prst="rect">
            <a:avLst/>
          </a:prstGeom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6045A99D-D464-38F5-F62D-63E4603DF420}"/>
              </a:ext>
            </a:extLst>
          </p:cNvPr>
          <p:cNvGrpSpPr/>
          <p:nvPr/>
        </p:nvGrpSpPr>
        <p:grpSpPr>
          <a:xfrm>
            <a:off x="4648377" y="3487387"/>
            <a:ext cx="1944000" cy="360000"/>
            <a:chOff x="164804" y="361946"/>
            <a:chExt cx="1944000" cy="434525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651A9D7-69EE-9298-A30B-A3DA97A59335}"/>
                </a:ext>
              </a:extLst>
            </p:cNvPr>
            <p:cNvSpPr/>
            <p:nvPr/>
          </p:nvSpPr>
          <p:spPr>
            <a:xfrm>
              <a:off x="164804" y="361948"/>
              <a:ext cx="1944000" cy="432000"/>
            </a:xfrm>
            <a:prstGeom prst="rect">
              <a:avLst/>
            </a:prstGeom>
            <a:solidFill>
              <a:srgbClr val="4C00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b="1" dirty="0">
                  <a:latin typeface="Bradley Hand ITC" panose="03070402050302030203" pitchFamily="66" charset="0"/>
                  <a:cs typeface="Dreaming Outloud Script Pro" panose="020F0502020204030204" pitchFamily="66" charset="0"/>
                </a:rPr>
                <a:t>On The Side</a:t>
              </a:r>
            </a:p>
          </p:txBody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A07C143B-0ECB-7BB8-6FF7-272569BF37CD}"/>
                </a:ext>
              </a:extLst>
            </p:cNvPr>
            <p:cNvSpPr/>
            <p:nvPr/>
          </p:nvSpPr>
          <p:spPr>
            <a:xfrm rot="16200000">
              <a:off x="1783298" y="471209"/>
              <a:ext cx="434525" cy="216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2BC7E15C-8A97-4A03-753B-D0AF88C1DA11}"/>
              </a:ext>
            </a:extLst>
          </p:cNvPr>
          <p:cNvSpPr txBox="1"/>
          <p:nvPr/>
        </p:nvSpPr>
        <p:spPr>
          <a:xfrm>
            <a:off x="4589116" y="3849341"/>
            <a:ext cx="208800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900" b="1" dirty="0"/>
              <a:t>SIDE SALAD</a:t>
            </a:r>
            <a:r>
              <a:rPr lang="en-GB" sz="900" dirty="0"/>
              <a:t>                                             </a:t>
            </a:r>
            <a:r>
              <a:rPr lang="en-GB" sz="900" b="1" dirty="0"/>
              <a:t>2.95</a:t>
            </a:r>
          </a:p>
          <a:p>
            <a:pPr algn="just"/>
            <a:r>
              <a:rPr lang="en-GB" sz="900" b="1" dirty="0"/>
              <a:t>BOWL OF CHIPS                                     3.00</a:t>
            </a:r>
            <a:endParaRPr lang="en-GB" sz="900" dirty="0"/>
          </a:p>
          <a:p>
            <a:pPr algn="just"/>
            <a:r>
              <a:rPr lang="en-GB" sz="900" b="1" dirty="0"/>
              <a:t>BOWL OF CHIPS &amp; CHEESE                  4.50</a:t>
            </a:r>
          </a:p>
          <a:p>
            <a:pPr algn="just"/>
            <a:r>
              <a:rPr lang="en-GB" sz="900" b="1" dirty="0"/>
              <a:t>SEASONAL VEGETABLES                      3.00</a:t>
            </a:r>
            <a:endParaRPr lang="en-GB" sz="900" dirty="0"/>
          </a:p>
          <a:p>
            <a:pPr algn="just"/>
            <a:r>
              <a:rPr lang="en-GB" sz="900" b="1" dirty="0"/>
              <a:t>ONION RINGS                                         3.50</a:t>
            </a:r>
          </a:p>
          <a:p>
            <a:r>
              <a:rPr lang="en-GB" sz="900" b="1" dirty="0"/>
              <a:t>GARLIC BREAD                                       2.95</a:t>
            </a:r>
            <a:endParaRPr lang="en-GB" sz="700" dirty="0"/>
          </a:p>
          <a:p>
            <a:r>
              <a:rPr lang="en-GB" sz="900" b="1" dirty="0"/>
              <a:t>CHEESY GARLIC BREAD                        3.50</a:t>
            </a:r>
          </a:p>
          <a:p>
            <a:pPr algn="just"/>
            <a:r>
              <a:rPr lang="en-GB" sz="900" b="1" dirty="0"/>
              <a:t>SWEET POTATO FRIES                          3.50</a:t>
            </a:r>
          </a:p>
          <a:p>
            <a:pPr algn="just"/>
            <a:r>
              <a:rPr lang="en-GB" sz="900" b="1" dirty="0"/>
              <a:t>CAJUN FRIES                                           3.25</a:t>
            </a:r>
            <a:endParaRPr lang="en-GB" sz="900" dirty="0"/>
          </a:p>
          <a:p>
            <a:pPr algn="just"/>
            <a:r>
              <a:rPr lang="en-GB" sz="900" b="1" dirty="0"/>
              <a:t>RICE                                                          2.25</a:t>
            </a:r>
          </a:p>
          <a:p>
            <a:r>
              <a:rPr lang="en-GB" sz="900" b="1" dirty="0"/>
              <a:t>PEPPERCORN SAUCE                            3.50</a:t>
            </a:r>
            <a:endParaRPr lang="en-GB" sz="700" dirty="0"/>
          </a:p>
          <a:p>
            <a:r>
              <a:rPr lang="en-GB" sz="900" b="1" dirty="0"/>
              <a:t>SWEET CHILLI SAUCE                            1.00</a:t>
            </a:r>
          </a:p>
          <a:p>
            <a:r>
              <a:rPr lang="en-GB" sz="900" b="1" dirty="0"/>
              <a:t>GARLIC MAYONNAISE                          1.00</a:t>
            </a:r>
          </a:p>
          <a:p>
            <a:r>
              <a:rPr lang="en-GB" sz="900" b="1" dirty="0"/>
              <a:t>MACARONI CHEESE	             4.50</a:t>
            </a:r>
          </a:p>
          <a:p>
            <a:r>
              <a:rPr lang="en-GB" sz="900" b="1" dirty="0"/>
              <a:t>HAGGIS BON BONS		             4.50</a:t>
            </a:r>
          </a:p>
          <a:p>
            <a:r>
              <a:rPr lang="en-GB" sz="900" b="1" dirty="0"/>
              <a:t>SOUR CREAM                                         1.00</a:t>
            </a:r>
          </a:p>
          <a:p>
            <a:r>
              <a:rPr lang="en-GB" sz="900" b="1" dirty="0"/>
              <a:t>RED ONION CHUTNEY                          1.00</a:t>
            </a:r>
          </a:p>
        </p:txBody>
      </p:sp>
      <p:pic>
        <p:nvPicPr>
          <p:cNvPr id="50" name="Graphic 49" descr="Chili Pepper with solid fill">
            <a:extLst>
              <a:ext uri="{FF2B5EF4-FFF2-40B4-BE49-F238E27FC236}">
                <a16:creationId xmlns:a16="http://schemas.microsoft.com/office/drawing/2014/main" id="{F567C820-FB05-D29D-41C3-36B98C5461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828909">
            <a:off x="4531636" y="4991797"/>
            <a:ext cx="144000" cy="144000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EE7E029A-1D05-21BB-52A2-CC542366B3C5}"/>
              </a:ext>
            </a:extLst>
          </p:cNvPr>
          <p:cNvSpPr txBox="1"/>
          <p:nvPr/>
        </p:nvSpPr>
        <p:spPr>
          <a:xfrm>
            <a:off x="4589116" y="6249010"/>
            <a:ext cx="2088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900" b="1" dirty="0"/>
          </a:p>
          <a:p>
            <a:pPr algn="just"/>
            <a:endParaRPr lang="en-GB" sz="900" b="1" dirty="0"/>
          </a:p>
          <a:p>
            <a:pPr algn="just"/>
            <a:endParaRPr lang="en-GB" sz="900" b="1" dirty="0"/>
          </a:p>
          <a:p>
            <a:r>
              <a:rPr lang="en-GB" sz="900" b="1" dirty="0"/>
              <a:t>STICKY TOFFEE PUDDING                    5.95</a:t>
            </a:r>
          </a:p>
          <a:p>
            <a:r>
              <a:rPr lang="en-GB" sz="800" dirty="0"/>
              <a:t>Served with Cream and seasonal Berries</a:t>
            </a:r>
          </a:p>
          <a:p>
            <a:endParaRPr lang="en-GB" sz="200" dirty="0"/>
          </a:p>
          <a:p>
            <a:r>
              <a:rPr lang="en-GB" sz="900" b="1" dirty="0"/>
              <a:t>CHOCOLATE BROWNIE TORTE           6.50</a:t>
            </a:r>
          </a:p>
          <a:p>
            <a:r>
              <a:rPr lang="en-GB" sz="800" dirty="0"/>
              <a:t>Served with Cream, Custard or Vanilla Ice Cream</a:t>
            </a:r>
          </a:p>
          <a:p>
            <a:endParaRPr lang="en-GB" sz="200" dirty="0"/>
          </a:p>
          <a:p>
            <a:r>
              <a:rPr lang="en-GB" sz="900" b="1" dirty="0"/>
              <a:t>AFFOGATO                                              4.95</a:t>
            </a:r>
            <a:endParaRPr lang="en-GB" sz="700" b="1" dirty="0"/>
          </a:p>
          <a:p>
            <a:r>
              <a:rPr lang="en-GB" sz="800" dirty="0"/>
              <a:t>An Italian dessert of two scoops of Vanilla Ice Cream, covered with a shot of Espresso.</a:t>
            </a:r>
          </a:p>
          <a:p>
            <a:r>
              <a:rPr lang="en-GB" sz="800" dirty="0"/>
              <a:t>WHY NOT SWAP FOR HOT CHOCOLATE </a:t>
            </a:r>
          </a:p>
          <a:p>
            <a:endParaRPr lang="en-GB" sz="200" dirty="0"/>
          </a:p>
          <a:p>
            <a:r>
              <a:rPr lang="en-GB" sz="900" b="1" dirty="0"/>
              <a:t>CHEESECAKE OF THE DAY                    6.50</a:t>
            </a:r>
          </a:p>
          <a:p>
            <a:r>
              <a:rPr lang="en-GB" sz="800" dirty="0"/>
              <a:t>Our Cheesecake of the day served with Cream &amp; seasonal Berries  (see our specials board) </a:t>
            </a:r>
          </a:p>
          <a:p>
            <a:endParaRPr lang="en-GB" sz="200" dirty="0"/>
          </a:p>
          <a:p>
            <a:r>
              <a:rPr lang="en-GB" sz="900" b="1" dirty="0"/>
              <a:t>LEMON MERINGUE PIE                        6.50</a:t>
            </a:r>
          </a:p>
          <a:p>
            <a:r>
              <a:rPr lang="en-GB" sz="800" dirty="0"/>
              <a:t>Served with Cream and seasonal Berries</a:t>
            </a:r>
          </a:p>
          <a:p>
            <a:endParaRPr lang="en-GB" sz="1050" dirty="0"/>
          </a:p>
          <a:p>
            <a:pPr algn="ctr"/>
            <a:r>
              <a:rPr lang="en-GB" sz="1000" b="1" dirty="0">
                <a:solidFill>
                  <a:srgbClr val="4C0019"/>
                </a:solidFill>
              </a:rPr>
              <a:t>Please ask your server for full Allergens</a:t>
            </a:r>
          </a:p>
          <a:p>
            <a:endParaRPr lang="en-GB" sz="800" dirty="0"/>
          </a:p>
          <a:p>
            <a:endParaRPr lang="en-GB" sz="300" dirty="0">
              <a:solidFill>
                <a:srgbClr val="4C0019"/>
              </a:solidFill>
              <a:latin typeface="Algerian" panose="04020705040A02060702" pitchFamily="82" charset="0"/>
            </a:endParaRPr>
          </a:p>
          <a:p>
            <a:endParaRPr lang="en-GB" sz="600" dirty="0">
              <a:solidFill>
                <a:srgbClr val="4C0019"/>
              </a:solidFill>
              <a:latin typeface="Algerian" panose="04020705040A02060702" pitchFamily="82" charset="0"/>
            </a:endParaRPr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55291EB0-1A00-7FB6-62CD-987730A298F9}"/>
              </a:ext>
            </a:extLst>
          </p:cNvPr>
          <p:cNvSpPr/>
          <p:nvPr/>
        </p:nvSpPr>
        <p:spPr>
          <a:xfrm rot="16200000">
            <a:off x="6357307" y="6257165"/>
            <a:ext cx="360000" cy="2160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pic>
        <p:nvPicPr>
          <p:cNvPr id="57" name="Graphic 56" descr="Fish with solid fill">
            <a:extLst>
              <a:ext uri="{FF2B5EF4-FFF2-40B4-BE49-F238E27FC236}">
                <a16:creationId xmlns:a16="http://schemas.microsoft.com/office/drawing/2014/main" id="{D3626372-77D4-1F3A-70EF-5F2764E8AF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3895" y="6264501"/>
            <a:ext cx="180000" cy="180000"/>
          </a:xfrm>
          <a:prstGeom prst="rect">
            <a:avLst/>
          </a:prstGeom>
        </p:spPr>
      </p:pic>
      <p:pic>
        <p:nvPicPr>
          <p:cNvPr id="58" name="Graphic 57" descr="Fish with solid fill">
            <a:extLst>
              <a:ext uri="{FF2B5EF4-FFF2-40B4-BE49-F238E27FC236}">
                <a16:creationId xmlns:a16="http://schemas.microsoft.com/office/drawing/2014/main" id="{AAED26E4-1982-B907-9186-D25971F0B2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62906" y="4199184"/>
            <a:ext cx="180000" cy="180000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B5CA0198-1CE0-F6BA-4905-AA944A03C3E9}"/>
              </a:ext>
            </a:extLst>
          </p:cNvPr>
          <p:cNvSpPr txBox="1"/>
          <p:nvPr/>
        </p:nvSpPr>
        <p:spPr>
          <a:xfrm>
            <a:off x="2577840" y="4181201"/>
            <a:ext cx="12902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4C0019"/>
                </a:solidFill>
              </a:rPr>
              <a:t>Contains Fish or Prawns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E848B39-E722-9478-1C68-A7444AA1CF29}"/>
              </a:ext>
            </a:extLst>
          </p:cNvPr>
          <p:cNvSpPr txBox="1"/>
          <p:nvPr/>
        </p:nvSpPr>
        <p:spPr>
          <a:xfrm>
            <a:off x="3781862" y="4181201"/>
            <a:ext cx="7536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4C0019"/>
                </a:solidFill>
              </a:rPr>
              <a:t>Gluten Free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23E3DD4-76B8-0508-3796-67DB95A5A168}"/>
              </a:ext>
            </a:extLst>
          </p:cNvPr>
          <p:cNvGrpSpPr/>
          <p:nvPr/>
        </p:nvGrpSpPr>
        <p:grpSpPr>
          <a:xfrm>
            <a:off x="3648797" y="4196851"/>
            <a:ext cx="268022" cy="184666"/>
            <a:chOff x="5507448" y="8932843"/>
            <a:chExt cx="268022" cy="184666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4F7C70D-B4C1-9A36-082D-0CA09D73856D}"/>
                </a:ext>
              </a:extLst>
            </p:cNvPr>
            <p:cNvSpPr/>
            <p:nvPr/>
          </p:nvSpPr>
          <p:spPr>
            <a:xfrm>
              <a:off x="5587450" y="8971176"/>
              <a:ext cx="108000" cy="108000"/>
            </a:xfrm>
            <a:prstGeom prst="ellipse">
              <a:avLst/>
            </a:prstGeom>
            <a:noFill/>
            <a:ln w="6350">
              <a:solidFill>
                <a:srgbClr val="4C001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srgbClr val="4C0019"/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AB82B07-A171-74E6-5CC0-2C99625F94E4}"/>
                </a:ext>
              </a:extLst>
            </p:cNvPr>
            <p:cNvSpPr txBox="1"/>
            <p:nvPr/>
          </p:nvSpPr>
          <p:spPr>
            <a:xfrm>
              <a:off x="5507448" y="8932843"/>
              <a:ext cx="26802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" dirty="0">
                  <a:solidFill>
                    <a:srgbClr val="4C0019"/>
                  </a:solidFill>
                </a:rPr>
                <a:t>GF</a:t>
              </a:r>
              <a:endParaRPr lang="en-GB" dirty="0">
                <a:solidFill>
                  <a:srgbClr val="4C0019"/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F611A46-A3E5-E4BC-28DD-DCBFF1480BD8}"/>
              </a:ext>
            </a:extLst>
          </p:cNvPr>
          <p:cNvGrpSpPr/>
          <p:nvPr/>
        </p:nvGrpSpPr>
        <p:grpSpPr>
          <a:xfrm>
            <a:off x="1141174" y="609276"/>
            <a:ext cx="580608" cy="184666"/>
            <a:chOff x="5514585" y="8935217"/>
            <a:chExt cx="580608" cy="184666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DE4ABF-160C-A545-E266-E197FFF698B8}"/>
                </a:ext>
              </a:extLst>
            </p:cNvPr>
            <p:cNvSpPr/>
            <p:nvPr/>
          </p:nvSpPr>
          <p:spPr>
            <a:xfrm>
              <a:off x="5587450" y="8971176"/>
              <a:ext cx="108000" cy="108000"/>
            </a:xfrm>
            <a:prstGeom prst="ellipse">
              <a:avLst/>
            </a:prstGeom>
            <a:noFill/>
            <a:ln w="6350">
              <a:solidFill>
                <a:srgbClr val="4C001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srgbClr val="4C0019"/>
                </a:solidFill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439D0D8-05CE-D79C-BBDC-AE5F07402C90}"/>
                </a:ext>
              </a:extLst>
            </p:cNvPr>
            <p:cNvSpPr txBox="1"/>
            <p:nvPr/>
          </p:nvSpPr>
          <p:spPr>
            <a:xfrm>
              <a:off x="5514585" y="8935217"/>
              <a:ext cx="58060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" dirty="0">
                  <a:solidFill>
                    <a:srgbClr val="4C0019"/>
                  </a:solidFill>
                </a:rPr>
                <a:t>GF  Option </a:t>
              </a:r>
              <a:r>
                <a:rPr lang="en-GB" sz="600" b="1" dirty="0">
                  <a:solidFill>
                    <a:srgbClr val="4C0019"/>
                  </a:solidFill>
                </a:rPr>
                <a:t>V</a:t>
              </a:r>
              <a:endParaRPr lang="en-GB" b="1" dirty="0">
                <a:solidFill>
                  <a:srgbClr val="4C0019"/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70FED0D-AA2B-5517-C555-27DBD74115FA}"/>
              </a:ext>
            </a:extLst>
          </p:cNvPr>
          <p:cNvGrpSpPr/>
          <p:nvPr/>
        </p:nvGrpSpPr>
        <p:grpSpPr>
          <a:xfrm>
            <a:off x="1345387" y="1594051"/>
            <a:ext cx="535724" cy="184666"/>
            <a:chOff x="5507441" y="8933622"/>
            <a:chExt cx="535724" cy="184666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0E6F3F3D-A26D-164E-30D2-76894FBD3B30}"/>
                </a:ext>
              </a:extLst>
            </p:cNvPr>
            <p:cNvSpPr/>
            <p:nvPr/>
          </p:nvSpPr>
          <p:spPr>
            <a:xfrm>
              <a:off x="5587450" y="8971176"/>
              <a:ext cx="108000" cy="108000"/>
            </a:xfrm>
            <a:prstGeom prst="ellipse">
              <a:avLst/>
            </a:prstGeom>
            <a:noFill/>
            <a:ln w="6350">
              <a:solidFill>
                <a:srgbClr val="4C001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srgbClr val="4C0019"/>
                </a:solidFill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51BAD9D-DF65-2287-6470-E17F1D1F0D3A}"/>
                </a:ext>
              </a:extLst>
            </p:cNvPr>
            <p:cNvSpPr txBox="1"/>
            <p:nvPr/>
          </p:nvSpPr>
          <p:spPr>
            <a:xfrm>
              <a:off x="5507441" y="8933622"/>
              <a:ext cx="53572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" dirty="0">
                  <a:solidFill>
                    <a:srgbClr val="4C0019"/>
                  </a:solidFill>
                </a:rPr>
                <a:t>GF  Option</a:t>
              </a:r>
              <a:endParaRPr lang="en-GB" dirty="0">
                <a:solidFill>
                  <a:srgbClr val="4C0019"/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99698E1-F851-EEF1-55F3-B04702D9EA90}"/>
              </a:ext>
            </a:extLst>
          </p:cNvPr>
          <p:cNvGrpSpPr/>
          <p:nvPr/>
        </p:nvGrpSpPr>
        <p:grpSpPr>
          <a:xfrm>
            <a:off x="1425247" y="2665194"/>
            <a:ext cx="268022" cy="184666"/>
            <a:chOff x="5507448" y="8935217"/>
            <a:chExt cx="268022" cy="184666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FB7F7E91-1858-6901-CF10-6AEF6E559747}"/>
                </a:ext>
              </a:extLst>
            </p:cNvPr>
            <p:cNvSpPr/>
            <p:nvPr/>
          </p:nvSpPr>
          <p:spPr>
            <a:xfrm>
              <a:off x="5587450" y="8971176"/>
              <a:ext cx="108000" cy="108000"/>
            </a:xfrm>
            <a:prstGeom prst="ellipse">
              <a:avLst/>
            </a:prstGeom>
            <a:noFill/>
            <a:ln w="6350">
              <a:solidFill>
                <a:srgbClr val="4C001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srgbClr val="4C0019"/>
                </a:solidFill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1307D39-135F-2718-7C6C-505F26F8BE83}"/>
                </a:ext>
              </a:extLst>
            </p:cNvPr>
            <p:cNvSpPr txBox="1"/>
            <p:nvPr/>
          </p:nvSpPr>
          <p:spPr>
            <a:xfrm>
              <a:off x="5507448" y="8935217"/>
              <a:ext cx="26802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" dirty="0">
                  <a:solidFill>
                    <a:srgbClr val="4C0019"/>
                  </a:solidFill>
                </a:rPr>
                <a:t>GF</a:t>
              </a:r>
              <a:endParaRPr lang="en-GB" dirty="0">
                <a:solidFill>
                  <a:srgbClr val="4C0019"/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FE0167E-90A5-3E56-1A67-05AC30137C00}"/>
              </a:ext>
            </a:extLst>
          </p:cNvPr>
          <p:cNvGrpSpPr/>
          <p:nvPr/>
        </p:nvGrpSpPr>
        <p:grpSpPr>
          <a:xfrm>
            <a:off x="1211981" y="4582395"/>
            <a:ext cx="679994" cy="184666"/>
            <a:chOff x="5514489" y="8936282"/>
            <a:chExt cx="679994" cy="184666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1A748DA8-B786-F01D-6B01-35ACDB5E2DA0}"/>
                </a:ext>
              </a:extLst>
            </p:cNvPr>
            <p:cNvSpPr/>
            <p:nvPr/>
          </p:nvSpPr>
          <p:spPr>
            <a:xfrm>
              <a:off x="5587450" y="8971176"/>
              <a:ext cx="108000" cy="108000"/>
            </a:xfrm>
            <a:prstGeom prst="ellipse">
              <a:avLst/>
            </a:prstGeom>
            <a:noFill/>
            <a:ln w="6350">
              <a:solidFill>
                <a:srgbClr val="4C001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srgbClr val="4C0019"/>
                </a:solidFill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0C8AC8B-49EE-A2BA-E9CD-714E8AB48615}"/>
                </a:ext>
              </a:extLst>
            </p:cNvPr>
            <p:cNvSpPr txBox="1"/>
            <p:nvPr/>
          </p:nvSpPr>
          <p:spPr>
            <a:xfrm>
              <a:off x="5514489" y="8936282"/>
              <a:ext cx="67999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" dirty="0">
                  <a:solidFill>
                    <a:srgbClr val="4C0019"/>
                  </a:solidFill>
                </a:rPr>
                <a:t>GF  &amp; </a:t>
              </a:r>
              <a:r>
                <a:rPr lang="en-GB" sz="600" b="1" dirty="0">
                  <a:solidFill>
                    <a:srgbClr val="4C0019"/>
                  </a:solidFill>
                </a:rPr>
                <a:t>V</a:t>
              </a:r>
              <a:r>
                <a:rPr lang="en-GB" sz="600" dirty="0">
                  <a:solidFill>
                    <a:srgbClr val="4C0019"/>
                  </a:solidFill>
                </a:rPr>
                <a:t> Options</a:t>
              </a:r>
              <a:endParaRPr lang="en-GB" dirty="0">
                <a:solidFill>
                  <a:srgbClr val="4C0019"/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3F00A36-6B8E-034F-867F-A7A5BFE1A356}"/>
              </a:ext>
            </a:extLst>
          </p:cNvPr>
          <p:cNvGrpSpPr/>
          <p:nvPr/>
        </p:nvGrpSpPr>
        <p:grpSpPr>
          <a:xfrm>
            <a:off x="1141174" y="6252885"/>
            <a:ext cx="518091" cy="184666"/>
            <a:chOff x="5507448" y="8932843"/>
            <a:chExt cx="518091" cy="184666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904E8756-5E94-ED59-93D0-B2D1E6116881}"/>
                </a:ext>
              </a:extLst>
            </p:cNvPr>
            <p:cNvSpPr/>
            <p:nvPr/>
          </p:nvSpPr>
          <p:spPr>
            <a:xfrm>
              <a:off x="5587450" y="8971176"/>
              <a:ext cx="108000" cy="108000"/>
            </a:xfrm>
            <a:prstGeom prst="ellipse">
              <a:avLst/>
            </a:prstGeom>
            <a:noFill/>
            <a:ln w="6350">
              <a:solidFill>
                <a:srgbClr val="4C001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srgbClr val="4C0019"/>
                </a:solidFill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A4F460C-821E-F1A8-8D3C-31AD5EDC76E1}"/>
                </a:ext>
              </a:extLst>
            </p:cNvPr>
            <p:cNvSpPr txBox="1"/>
            <p:nvPr/>
          </p:nvSpPr>
          <p:spPr>
            <a:xfrm>
              <a:off x="5507448" y="8932843"/>
              <a:ext cx="518091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" dirty="0">
                  <a:solidFill>
                    <a:srgbClr val="4C0019"/>
                  </a:solidFill>
                </a:rPr>
                <a:t>GF  Option</a:t>
              </a:r>
              <a:endParaRPr lang="en-GB" dirty="0">
                <a:solidFill>
                  <a:srgbClr val="4C0019"/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A490244-D1CC-6ED7-2EC3-63596C9A392E}"/>
              </a:ext>
            </a:extLst>
          </p:cNvPr>
          <p:cNvGrpSpPr/>
          <p:nvPr/>
        </p:nvGrpSpPr>
        <p:grpSpPr>
          <a:xfrm>
            <a:off x="1194165" y="7466233"/>
            <a:ext cx="518091" cy="184666"/>
            <a:chOff x="5507985" y="8939322"/>
            <a:chExt cx="518091" cy="184666"/>
          </a:xfrm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27F664DD-DB64-35B2-B249-3982E011B540}"/>
                </a:ext>
              </a:extLst>
            </p:cNvPr>
            <p:cNvSpPr/>
            <p:nvPr/>
          </p:nvSpPr>
          <p:spPr>
            <a:xfrm>
              <a:off x="5587450" y="8971176"/>
              <a:ext cx="108000" cy="108000"/>
            </a:xfrm>
            <a:prstGeom prst="ellipse">
              <a:avLst/>
            </a:prstGeom>
            <a:noFill/>
            <a:ln w="6350">
              <a:solidFill>
                <a:srgbClr val="4C001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srgbClr val="4C0019"/>
                </a:solidFill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1CEB2F7-26B7-243C-0779-7D6695099C8C}"/>
                </a:ext>
              </a:extLst>
            </p:cNvPr>
            <p:cNvSpPr txBox="1"/>
            <p:nvPr/>
          </p:nvSpPr>
          <p:spPr>
            <a:xfrm>
              <a:off x="5507985" y="8939322"/>
              <a:ext cx="518091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" dirty="0">
                  <a:solidFill>
                    <a:srgbClr val="4C0019"/>
                  </a:solidFill>
                </a:rPr>
                <a:t>GF  Option</a:t>
              </a:r>
              <a:endParaRPr lang="en-GB" dirty="0">
                <a:solidFill>
                  <a:srgbClr val="4C0019"/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43A67D4-6B8E-3773-A47A-3091058CE3E8}"/>
              </a:ext>
            </a:extLst>
          </p:cNvPr>
          <p:cNvGrpSpPr/>
          <p:nvPr/>
        </p:nvGrpSpPr>
        <p:grpSpPr>
          <a:xfrm>
            <a:off x="1538879" y="6984852"/>
            <a:ext cx="365806" cy="184666"/>
            <a:chOff x="6104583" y="9060176"/>
            <a:chExt cx="365806" cy="184666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D63879B3-E299-6D6E-2C34-A0CEA647B921}"/>
                </a:ext>
              </a:extLst>
            </p:cNvPr>
            <p:cNvSpPr/>
            <p:nvPr/>
          </p:nvSpPr>
          <p:spPr>
            <a:xfrm>
              <a:off x="6179486" y="9101278"/>
              <a:ext cx="108000" cy="108000"/>
            </a:xfrm>
            <a:prstGeom prst="ellipse">
              <a:avLst/>
            </a:prstGeom>
            <a:noFill/>
            <a:ln w="6350">
              <a:solidFill>
                <a:srgbClr val="4C001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srgbClr val="4C0019"/>
                </a:solidFill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F9AC348-66A4-4298-45FA-D09B8EEC4D0D}"/>
                </a:ext>
              </a:extLst>
            </p:cNvPr>
            <p:cNvSpPr txBox="1"/>
            <p:nvPr/>
          </p:nvSpPr>
          <p:spPr>
            <a:xfrm>
              <a:off x="6104583" y="9060176"/>
              <a:ext cx="36580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" dirty="0">
                  <a:solidFill>
                    <a:srgbClr val="4C0019"/>
                  </a:solidFill>
                </a:rPr>
                <a:t>GF  </a:t>
              </a:r>
              <a:r>
                <a:rPr lang="en-GB" sz="600" b="1" dirty="0">
                  <a:solidFill>
                    <a:srgbClr val="4C0019"/>
                  </a:solidFill>
                </a:rPr>
                <a:t>V </a:t>
              </a:r>
              <a:endParaRPr lang="en-GB" b="1" dirty="0">
                <a:solidFill>
                  <a:srgbClr val="4C0019"/>
                </a:solidFill>
              </a:endParaRPr>
            </a:p>
          </p:txBody>
        </p:sp>
      </p:grpSp>
      <p:pic>
        <p:nvPicPr>
          <p:cNvPr id="90" name="Graphic 89" descr="Fish with solid fill">
            <a:extLst>
              <a:ext uri="{FF2B5EF4-FFF2-40B4-BE49-F238E27FC236}">
                <a16:creationId xmlns:a16="http://schemas.microsoft.com/office/drawing/2014/main" id="{81DE1805-4675-2822-255E-353D536C8A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92969" y="905518"/>
            <a:ext cx="180000" cy="180000"/>
          </a:xfrm>
          <a:prstGeom prst="rect">
            <a:avLst/>
          </a:prstGeom>
        </p:spPr>
      </p:pic>
      <p:grpSp>
        <p:nvGrpSpPr>
          <p:cNvPr id="91" name="Group 90">
            <a:extLst>
              <a:ext uri="{FF2B5EF4-FFF2-40B4-BE49-F238E27FC236}">
                <a16:creationId xmlns:a16="http://schemas.microsoft.com/office/drawing/2014/main" id="{D6CB7584-0244-046A-F305-62EC9B120B7C}"/>
              </a:ext>
            </a:extLst>
          </p:cNvPr>
          <p:cNvGrpSpPr/>
          <p:nvPr/>
        </p:nvGrpSpPr>
        <p:grpSpPr>
          <a:xfrm>
            <a:off x="1038757" y="5556512"/>
            <a:ext cx="285656" cy="184666"/>
            <a:chOff x="5512235" y="8932843"/>
            <a:chExt cx="285656" cy="184666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630BF61E-8B36-CE91-14AF-98A5A5FB1AA0}"/>
                </a:ext>
              </a:extLst>
            </p:cNvPr>
            <p:cNvSpPr/>
            <p:nvPr/>
          </p:nvSpPr>
          <p:spPr>
            <a:xfrm>
              <a:off x="5587450" y="8971176"/>
              <a:ext cx="108000" cy="108000"/>
            </a:xfrm>
            <a:prstGeom prst="ellipse">
              <a:avLst/>
            </a:prstGeom>
            <a:noFill/>
            <a:ln w="6350">
              <a:solidFill>
                <a:srgbClr val="4C001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srgbClr val="4C0019"/>
                </a:solidFill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25E31F10-50FB-1CB5-DC81-D82F559926CE}"/>
                </a:ext>
              </a:extLst>
            </p:cNvPr>
            <p:cNvSpPr txBox="1"/>
            <p:nvPr/>
          </p:nvSpPr>
          <p:spPr>
            <a:xfrm>
              <a:off x="5512235" y="8932843"/>
              <a:ext cx="28565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" dirty="0">
                  <a:solidFill>
                    <a:srgbClr val="4C0019"/>
                  </a:solidFill>
                </a:rPr>
                <a:t>GF </a:t>
              </a:r>
              <a:endParaRPr lang="en-GB" dirty="0">
                <a:solidFill>
                  <a:srgbClr val="4C0019"/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D85EAAB1-F053-23CD-E903-AC5051D08E0A}"/>
              </a:ext>
            </a:extLst>
          </p:cNvPr>
          <p:cNvGrpSpPr/>
          <p:nvPr/>
        </p:nvGrpSpPr>
        <p:grpSpPr>
          <a:xfrm>
            <a:off x="1153439" y="8184038"/>
            <a:ext cx="285656" cy="184666"/>
            <a:chOff x="5512235" y="8932843"/>
            <a:chExt cx="285656" cy="184666"/>
          </a:xfrm>
        </p:grpSpPr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946F3BE-6730-3E57-B05F-E082412A118E}"/>
                </a:ext>
              </a:extLst>
            </p:cNvPr>
            <p:cNvSpPr/>
            <p:nvPr/>
          </p:nvSpPr>
          <p:spPr>
            <a:xfrm>
              <a:off x="5587450" y="8971176"/>
              <a:ext cx="108000" cy="108000"/>
            </a:xfrm>
            <a:prstGeom prst="ellipse">
              <a:avLst/>
            </a:prstGeom>
            <a:noFill/>
            <a:ln w="6350">
              <a:solidFill>
                <a:srgbClr val="4C001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srgbClr val="4C0019"/>
                </a:solidFill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BB510F42-E45E-F6D5-E763-C01465398A08}"/>
                </a:ext>
              </a:extLst>
            </p:cNvPr>
            <p:cNvSpPr txBox="1"/>
            <p:nvPr/>
          </p:nvSpPr>
          <p:spPr>
            <a:xfrm>
              <a:off x="5512235" y="8932843"/>
              <a:ext cx="28565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" dirty="0">
                  <a:solidFill>
                    <a:srgbClr val="4C0019"/>
                  </a:solidFill>
                </a:rPr>
                <a:t>GF </a:t>
              </a:r>
              <a:endParaRPr lang="en-GB" dirty="0">
                <a:solidFill>
                  <a:srgbClr val="4C0019"/>
                </a:solidFill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A659C1A2-CF36-594B-8C78-18AA353D7CD7}"/>
              </a:ext>
            </a:extLst>
          </p:cNvPr>
          <p:cNvSpPr txBox="1"/>
          <p:nvPr/>
        </p:nvSpPr>
        <p:spPr>
          <a:xfrm>
            <a:off x="2396897" y="4334996"/>
            <a:ext cx="2078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solidFill>
                  <a:srgbClr val="4C0019"/>
                </a:solidFill>
              </a:rPr>
              <a:t>V</a:t>
            </a:r>
            <a:r>
              <a:rPr lang="en-GB" sz="800" dirty="0">
                <a:solidFill>
                  <a:srgbClr val="4C0019"/>
                </a:solidFill>
              </a:rPr>
              <a:t> Vegetarian  </a:t>
            </a:r>
            <a:r>
              <a:rPr lang="en-GB" sz="800" b="1" dirty="0">
                <a:solidFill>
                  <a:srgbClr val="4C0019"/>
                </a:solidFill>
              </a:rPr>
              <a:t>VE</a:t>
            </a:r>
            <a:r>
              <a:rPr lang="en-GB" sz="800" dirty="0">
                <a:solidFill>
                  <a:srgbClr val="4C0019"/>
                </a:solidFill>
              </a:rPr>
              <a:t> Vegan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CCD06A0-28A7-1956-AC4D-3AD77BD4EC25}"/>
              </a:ext>
            </a:extLst>
          </p:cNvPr>
          <p:cNvGrpSpPr/>
          <p:nvPr/>
        </p:nvGrpSpPr>
        <p:grpSpPr>
          <a:xfrm>
            <a:off x="5807916" y="6678418"/>
            <a:ext cx="348172" cy="184666"/>
            <a:chOff x="5507448" y="8932843"/>
            <a:chExt cx="348172" cy="184666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7CAA5CCF-4881-6F46-42E5-7CF34942E112}"/>
                </a:ext>
              </a:extLst>
            </p:cNvPr>
            <p:cNvSpPr/>
            <p:nvPr/>
          </p:nvSpPr>
          <p:spPr>
            <a:xfrm>
              <a:off x="5587450" y="8971176"/>
              <a:ext cx="108000" cy="108000"/>
            </a:xfrm>
            <a:prstGeom prst="ellipse">
              <a:avLst/>
            </a:prstGeom>
            <a:noFill/>
            <a:ln w="6350">
              <a:solidFill>
                <a:srgbClr val="4C001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srgbClr val="4C0019"/>
                </a:solidFill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64E110B-2A8E-AC8D-F5DF-25C5910CF5B3}"/>
                </a:ext>
              </a:extLst>
            </p:cNvPr>
            <p:cNvSpPr txBox="1"/>
            <p:nvPr/>
          </p:nvSpPr>
          <p:spPr>
            <a:xfrm>
              <a:off x="5507448" y="8932843"/>
              <a:ext cx="34817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" dirty="0">
                  <a:solidFill>
                    <a:srgbClr val="4C0019"/>
                  </a:solidFill>
                </a:rPr>
                <a:t>GF  </a:t>
              </a:r>
              <a:r>
                <a:rPr lang="en-GB" sz="600" b="1" dirty="0">
                  <a:solidFill>
                    <a:srgbClr val="4C0019"/>
                  </a:solidFill>
                </a:rPr>
                <a:t>V</a:t>
              </a:r>
              <a:endParaRPr lang="en-GB" b="1" dirty="0">
                <a:solidFill>
                  <a:srgbClr val="4C0019"/>
                </a:solidFill>
              </a:endParaRPr>
            </a:p>
          </p:txBody>
        </p:sp>
      </p:grpSp>
      <p:pic>
        <p:nvPicPr>
          <p:cNvPr id="75" name="Graphic 74" descr="Fish with solid fill">
            <a:extLst>
              <a:ext uri="{FF2B5EF4-FFF2-40B4-BE49-F238E27FC236}">
                <a16:creationId xmlns:a16="http://schemas.microsoft.com/office/drawing/2014/main" id="{308725AE-CE41-1ACE-DAD4-1FAC0AC609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21782" y="8773894"/>
            <a:ext cx="180000" cy="180000"/>
          </a:xfrm>
          <a:prstGeom prst="rect">
            <a:avLst/>
          </a:prstGeom>
        </p:spPr>
      </p:pic>
      <p:grpSp>
        <p:nvGrpSpPr>
          <p:cNvPr id="97" name="Group 96">
            <a:extLst>
              <a:ext uri="{FF2B5EF4-FFF2-40B4-BE49-F238E27FC236}">
                <a16:creationId xmlns:a16="http://schemas.microsoft.com/office/drawing/2014/main" id="{D0C17A4B-B469-9E08-A7F8-74B7C909C0DA}"/>
              </a:ext>
            </a:extLst>
          </p:cNvPr>
          <p:cNvGrpSpPr/>
          <p:nvPr/>
        </p:nvGrpSpPr>
        <p:grpSpPr>
          <a:xfrm>
            <a:off x="5158866" y="7378017"/>
            <a:ext cx="365806" cy="184666"/>
            <a:chOff x="6104583" y="9060176"/>
            <a:chExt cx="365806" cy="184666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CBBC569F-3C1B-5BC1-AB5B-2F8A399BE800}"/>
                </a:ext>
              </a:extLst>
            </p:cNvPr>
            <p:cNvSpPr/>
            <p:nvPr/>
          </p:nvSpPr>
          <p:spPr>
            <a:xfrm>
              <a:off x="6179486" y="9101278"/>
              <a:ext cx="108000" cy="108000"/>
            </a:xfrm>
            <a:prstGeom prst="ellipse">
              <a:avLst/>
            </a:prstGeom>
            <a:noFill/>
            <a:ln w="6350">
              <a:solidFill>
                <a:srgbClr val="4C001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srgbClr val="4C0019"/>
                </a:solidFill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9024F2A2-AF94-98BE-F0DB-F22231D849A6}"/>
                </a:ext>
              </a:extLst>
            </p:cNvPr>
            <p:cNvSpPr txBox="1"/>
            <p:nvPr/>
          </p:nvSpPr>
          <p:spPr>
            <a:xfrm>
              <a:off x="6104583" y="9060176"/>
              <a:ext cx="36580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" dirty="0">
                  <a:solidFill>
                    <a:srgbClr val="4C0019"/>
                  </a:solidFill>
                </a:rPr>
                <a:t>GF  </a:t>
              </a:r>
              <a:r>
                <a:rPr lang="en-GB" sz="600" b="1" dirty="0">
                  <a:solidFill>
                    <a:srgbClr val="4C0019"/>
                  </a:solidFill>
                </a:rPr>
                <a:t>V </a:t>
              </a:r>
              <a:endParaRPr lang="en-GB" b="1" dirty="0">
                <a:solidFill>
                  <a:srgbClr val="4C0019"/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983DB3B2-AC09-382E-E9A3-F9DA25E92D8D}"/>
              </a:ext>
            </a:extLst>
          </p:cNvPr>
          <p:cNvGrpSpPr/>
          <p:nvPr/>
        </p:nvGrpSpPr>
        <p:grpSpPr>
          <a:xfrm>
            <a:off x="6036090" y="6968514"/>
            <a:ext cx="402674" cy="184666"/>
            <a:chOff x="6104583" y="9060176"/>
            <a:chExt cx="402674" cy="184666"/>
          </a:xfrm>
        </p:grpSpPr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39EF48EC-7642-5619-B453-1F99E344F5D0}"/>
                </a:ext>
              </a:extLst>
            </p:cNvPr>
            <p:cNvSpPr/>
            <p:nvPr/>
          </p:nvSpPr>
          <p:spPr>
            <a:xfrm>
              <a:off x="6179486" y="9101278"/>
              <a:ext cx="108000" cy="108000"/>
            </a:xfrm>
            <a:prstGeom prst="ellipse">
              <a:avLst/>
            </a:prstGeom>
            <a:noFill/>
            <a:ln w="6350">
              <a:solidFill>
                <a:srgbClr val="4C001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srgbClr val="4C0019"/>
                </a:solidFill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C0103F2E-8F8B-331B-5020-3D14EDA1395E}"/>
                </a:ext>
              </a:extLst>
            </p:cNvPr>
            <p:cNvSpPr txBox="1"/>
            <p:nvPr/>
          </p:nvSpPr>
          <p:spPr>
            <a:xfrm>
              <a:off x="6104583" y="9060176"/>
              <a:ext cx="40267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" dirty="0">
                  <a:solidFill>
                    <a:srgbClr val="4C0019"/>
                  </a:solidFill>
                </a:rPr>
                <a:t>GF  </a:t>
              </a:r>
              <a:r>
                <a:rPr lang="en-GB" sz="600" b="1" dirty="0">
                  <a:solidFill>
                    <a:srgbClr val="4C0019"/>
                  </a:solidFill>
                </a:rPr>
                <a:t>VE </a:t>
              </a:r>
              <a:endParaRPr lang="en-GB" b="1" dirty="0">
                <a:solidFill>
                  <a:srgbClr val="4C0019"/>
                </a:solidFill>
              </a:endParaRPr>
            </a:p>
          </p:txBody>
        </p: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A00E4CF-8926-0A76-A2E8-EA1E99A04AD1}"/>
              </a:ext>
            </a:extLst>
          </p:cNvPr>
          <p:cNvSpPr/>
          <p:nvPr/>
        </p:nvSpPr>
        <p:spPr>
          <a:xfrm>
            <a:off x="4648377" y="6301167"/>
            <a:ext cx="1944000" cy="357910"/>
          </a:xfrm>
          <a:prstGeom prst="rect">
            <a:avLst/>
          </a:prstGeom>
          <a:solidFill>
            <a:srgbClr val="4C001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>
                <a:latin typeface="Bradley Hand ITC" panose="03070402050302030203" pitchFamily="66" charset="0"/>
                <a:cs typeface="Dreaming Outloud Script Pro" panose="020F0502020204030204" pitchFamily="66" charset="0"/>
              </a:rPr>
              <a:t>Something Sweet</a:t>
            </a:r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46C59669-EE6E-7935-FD08-DA31F9E7B490}"/>
              </a:ext>
            </a:extLst>
          </p:cNvPr>
          <p:cNvSpPr/>
          <p:nvPr/>
        </p:nvSpPr>
        <p:spPr>
          <a:xfrm rot="16200000">
            <a:off x="6318656" y="6375057"/>
            <a:ext cx="360000" cy="2160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421116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0CF082-AC26-4992-51DC-92EF58B1E1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Box 133">
            <a:extLst>
              <a:ext uri="{FF2B5EF4-FFF2-40B4-BE49-F238E27FC236}">
                <a16:creationId xmlns:a16="http://schemas.microsoft.com/office/drawing/2014/main" id="{8C0AE1C3-A50A-D798-7E33-08D52B9597CE}"/>
              </a:ext>
            </a:extLst>
          </p:cNvPr>
          <p:cNvSpPr txBox="1"/>
          <p:nvPr/>
        </p:nvSpPr>
        <p:spPr>
          <a:xfrm>
            <a:off x="1308454" y="2483439"/>
            <a:ext cx="4653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4C0019"/>
                </a:solidFill>
                <a:latin typeface="Algerian" panose="04020705040A02060702" pitchFamily="82" charset="0"/>
              </a:rPr>
              <a:t>Afternoon TEA AT THE BOUDINGAIT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6EE4AC-9C25-DE72-E567-EFFB06DA782A}"/>
              </a:ext>
            </a:extLst>
          </p:cNvPr>
          <p:cNvSpPr/>
          <p:nvPr/>
        </p:nvSpPr>
        <p:spPr>
          <a:xfrm>
            <a:off x="146154" y="9368626"/>
            <a:ext cx="6547041" cy="357908"/>
          </a:xfrm>
          <a:prstGeom prst="rect">
            <a:avLst/>
          </a:prstGeom>
          <a:solidFill>
            <a:srgbClr val="4C001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tabLst>
                <a:tab pos="6100763" algn="l"/>
                <a:tab pos="6370638" algn="l"/>
              </a:tabLst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Gluten free pasta, bread &amp; oatcakes available  -  All our food is prepared daily; therefore, our menu is subject to availability  </a:t>
            </a:r>
          </a:p>
          <a:p>
            <a:pPr marL="266700" algn="ctr">
              <a:tabLst>
                <a:tab pos="6100763" algn="l"/>
                <a:tab pos="6370638" algn="l"/>
              </a:tabLst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ingredients may not be listed so please let your server know about any allergies or special dietary requirements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4CD5F21-A0FC-CD27-7241-AAC055F4D36C}"/>
              </a:ext>
            </a:extLst>
          </p:cNvPr>
          <p:cNvSpPr/>
          <p:nvPr/>
        </p:nvSpPr>
        <p:spPr>
          <a:xfrm>
            <a:off x="299365" y="291779"/>
            <a:ext cx="2160000" cy="2068481"/>
          </a:xfrm>
          <a:prstGeom prst="rect">
            <a:avLst/>
          </a:prstGeom>
          <a:solidFill>
            <a:srgbClr val="4C0019"/>
          </a:solidFill>
          <a:ln>
            <a:solidFill>
              <a:srgbClr val="6000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300" dirty="0">
              <a:latin typeface="Lucida Sans Typewriter" panose="020B0509030504030204" pitchFamily="49" charset="0"/>
            </a:endParaRPr>
          </a:p>
          <a:p>
            <a:pPr algn="ctr"/>
            <a:r>
              <a:rPr lang="en-GB" sz="4000" dirty="0">
                <a:latin typeface="Ravie" panose="04040805050809020602" pitchFamily="82" charset="0"/>
              </a:rPr>
              <a:t>Kids</a:t>
            </a:r>
            <a:endParaRPr lang="en-GB" sz="1100" dirty="0">
              <a:latin typeface="Haettenschweiler" panose="020B0706040902060204" pitchFamily="34" charset="0"/>
            </a:endParaRPr>
          </a:p>
          <a:p>
            <a:pPr algn="ctr"/>
            <a:r>
              <a:rPr lang="en-GB" sz="1600" dirty="0">
                <a:latin typeface="Lucida Sans Typewriter" panose="020B0509030504030204" pitchFamily="49" charset="0"/>
              </a:rPr>
              <a:t> AT THE</a:t>
            </a:r>
          </a:p>
          <a:p>
            <a:pPr algn="ctr"/>
            <a:r>
              <a:rPr lang="en-GB" sz="2700" dirty="0">
                <a:latin typeface="Algerian" panose="04020705040A02060702" pitchFamily="82" charset="0"/>
              </a:rPr>
              <a:t>BOUDINGAIT</a:t>
            </a:r>
          </a:p>
          <a:p>
            <a:pPr algn="ctr"/>
            <a:endParaRPr lang="en-GB" sz="700" dirty="0">
              <a:latin typeface="Algerian" panose="04020705040A02060702" pitchFamily="82" charset="0"/>
            </a:endParaRPr>
          </a:p>
          <a:p>
            <a:pPr algn="ctr"/>
            <a:endParaRPr lang="en-GB" sz="400" dirty="0">
              <a:latin typeface="Algerian" panose="04020705040A02060702" pitchFamily="82" charset="0"/>
            </a:endParaRPr>
          </a:p>
          <a:p>
            <a:pPr algn="ctr"/>
            <a:r>
              <a:rPr lang="en-GB" sz="800" dirty="0">
                <a:latin typeface="Algerian" panose="04020705040A02060702" pitchFamily="82" charset="0"/>
              </a:rPr>
              <a:t>Main meal, unlimited drinks,              Ice-cream &amp; free lolly</a:t>
            </a:r>
            <a:endParaRPr lang="en-GB" sz="500" dirty="0">
              <a:latin typeface="Algerian" panose="04020705040A02060702" pitchFamily="82" charset="0"/>
            </a:endParaRPr>
          </a:p>
          <a:p>
            <a:pPr algn="ctr"/>
            <a:endParaRPr lang="en-GB" sz="200" dirty="0">
              <a:latin typeface="Algerian" panose="04020705040A02060702" pitchFamily="82" charset="0"/>
            </a:endParaRPr>
          </a:p>
          <a:p>
            <a:pPr algn="ctr"/>
            <a:r>
              <a:rPr lang="en-GB" sz="1400" dirty="0">
                <a:latin typeface="Algerian" panose="04020705040A02060702" pitchFamily="82" charset="0"/>
              </a:rPr>
              <a:t>8.95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E2945A1-58BA-B142-C16A-7ECE56937E66}"/>
              </a:ext>
            </a:extLst>
          </p:cNvPr>
          <p:cNvCxnSpPr>
            <a:cxnSpLocks/>
          </p:cNvCxnSpPr>
          <p:nvPr/>
        </p:nvCxnSpPr>
        <p:spPr>
          <a:xfrm>
            <a:off x="2709863" y="624840"/>
            <a:ext cx="143827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36A21A-4FD6-41F6-6E4D-AB3C254B1003}"/>
              </a:ext>
            </a:extLst>
          </p:cNvPr>
          <p:cNvCxnSpPr>
            <a:cxnSpLocks/>
          </p:cNvCxnSpPr>
          <p:nvPr/>
        </p:nvCxnSpPr>
        <p:spPr>
          <a:xfrm>
            <a:off x="2709863" y="1643063"/>
            <a:ext cx="143827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9D26D64F-51CC-E986-6FA2-6BDFBC08FF89}"/>
              </a:ext>
            </a:extLst>
          </p:cNvPr>
          <p:cNvSpPr/>
          <p:nvPr/>
        </p:nvSpPr>
        <p:spPr>
          <a:xfrm>
            <a:off x="164804" y="159486"/>
            <a:ext cx="6528391" cy="4500000"/>
          </a:xfrm>
          <a:prstGeom prst="rect">
            <a:avLst/>
          </a:prstGeom>
          <a:noFill/>
          <a:ln w="38100">
            <a:solidFill>
              <a:srgbClr val="4C001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70AC47-C05F-B1E6-9A90-43B0C6842208}"/>
              </a:ext>
            </a:extLst>
          </p:cNvPr>
          <p:cNvSpPr txBox="1"/>
          <p:nvPr/>
        </p:nvSpPr>
        <p:spPr>
          <a:xfrm>
            <a:off x="4132779" y="557609"/>
            <a:ext cx="25951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CHOCOLATE or STRAWBERRY MILKSHAKE</a:t>
            </a:r>
            <a:endParaRPr lang="en-GB" sz="700" dirty="0"/>
          </a:p>
          <a:p>
            <a:endParaRPr lang="en-GB" sz="200" dirty="0"/>
          </a:p>
          <a:p>
            <a:r>
              <a:rPr lang="en-GB" sz="900" b="1" dirty="0"/>
              <a:t>BLACKCURRENT CORDIAL</a:t>
            </a:r>
          </a:p>
          <a:p>
            <a:endParaRPr lang="en-GB" sz="200" b="1" dirty="0"/>
          </a:p>
          <a:p>
            <a:r>
              <a:rPr lang="en-GB" sz="900" b="1" dirty="0"/>
              <a:t>ORANGE JUICE</a:t>
            </a:r>
          </a:p>
          <a:p>
            <a:endParaRPr lang="en-GB" sz="200" b="1" dirty="0"/>
          </a:p>
          <a:p>
            <a:r>
              <a:rPr lang="en-GB" sz="900" b="1" dirty="0"/>
              <a:t>MILK</a:t>
            </a:r>
          </a:p>
          <a:p>
            <a:endParaRPr lang="en-GB" sz="900" b="1" dirty="0"/>
          </a:p>
          <a:p>
            <a:endParaRPr lang="en-GB" sz="900" b="1" dirty="0"/>
          </a:p>
          <a:p>
            <a:endParaRPr lang="en-GB" sz="900" b="1" dirty="0"/>
          </a:p>
          <a:p>
            <a:endParaRPr lang="en-GB" sz="100" b="1" dirty="0"/>
          </a:p>
          <a:p>
            <a:endParaRPr lang="en-GB" sz="900" b="1" dirty="0"/>
          </a:p>
          <a:p>
            <a:r>
              <a:rPr lang="en-GB" sz="900" b="1" dirty="0"/>
              <a:t>VANILLA ICE CREAM, TOPPED WITH A CHOICE OF CHOCOLATE OR STRAWBERRY SAUCE</a:t>
            </a:r>
          </a:p>
          <a:p>
            <a:endParaRPr lang="en-GB" sz="200" b="1" dirty="0"/>
          </a:p>
          <a:p>
            <a:r>
              <a:rPr lang="en-GB" sz="900" b="1" dirty="0"/>
              <a:t>….AND A LOLLIPOP TO TAKE HOME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8CE8B0C8-7C62-F1DF-7A72-F8F5251531D7}"/>
              </a:ext>
            </a:extLst>
          </p:cNvPr>
          <p:cNvSpPr/>
          <p:nvPr/>
        </p:nvSpPr>
        <p:spPr>
          <a:xfrm rot="16200000">
            <a:off x="6406220" y="9439264"/>
            <a:ext cx="360000" cy="2160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846604A2-800F-B094-1CC0-BD1757817D37}"/>
              </a:ext>
            </a:extLst>
          </p:cNvPr>
          <p:cNvSpPr/>
          <p:nvPr/>
        </p:nvSpPr>
        <p:spPr>
          <a:xfrm rot="5400000">
            <a:off x="68620" y="9431456"/>
            <a:ext cx="360000" cy="2160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90E48D5-7D41-B185-8F7D-5593A69F886C}"/>
              </a:ext>
            </a:extLst>
          </p:cNvPr>
          <p:cNvSpPr txBox="1"/>
          <p:nvPr/>
        </p:nvSpPr>
        <p:spPr>
          <a:xfrm>
            <a:off x="2516631" y="557609"/>
            <a:ext cx="1851347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MACARONI CHEESE &amp; CHIPS </a:t>
            </a:r>
            <a:r>
              <a:rPr lang="en-GB" sz="600" b="1" dirty="0">
                <a:solidFill>
                  <a:srgbClr val="4C0019"/>
                </a:solidFill>
              </a:rPr>
              <a:t>V</a:t>
            </a:r>
            <a:endParaRPr lang="en-GB" sz="700" dirty="0">
              <a:solidFill>
                <a:srgbClr val="4C0019"/>
              </a:solidFill>
            </a:endParaRPr>
          </a:p>
          <a:p>
            <a:endParaRPr lang="en-GB" sz="200" dirty="0"/>
          </a:p>
          <a:p>
            <a:r>
              <a:rPr lang="en-GB" sz="900" b="1" dirty="0"/>
              <a:t>FISH FINGERS &amp; CHIPS                                   </a:t>
            </a:r>
          </a:p>
          <a:p>
            <a:r>
              <a:rPr lang="en-GB" sz="800" dirty="0"/>
              <a:t>Served with Garden Peas or Baked Beans</a:t>
            </a:r>
          </a:p>
          <a:p>
            <a:endParaRPr lang="en-GB" sz="200" dirty="0"/>
          </a:p>
          <a:p>
            <a:r>
              <a:rPr lang="en-GB" sz="900" b="1" dirty="0"/>
              <a:t>MARGHERITA PIZZA &amp; CHIPS </a:t>
            </a:r>
            <a:r>
              <a:rPr lang="en-GB" sz="600" b="1" dirty="0">
                <a:solidFill>
                  <a:srgbClr val="4C0019"/>
                </a:solidFill>
              </a:rPr>
              <a:t>V</a:t>
            </a:r>
            <a:endParaRPr lang="en-GB" sz="700" dirty="0">
              <a:solidFill>
                <a:srgbClr val="4C0019"/>
              </a:solidFill>
            </a:endParaRPr>
          </a:p>
          <a:p>
            <a:endParaRPr lang="en-GB" sz="200" dirty="0"/>
          </a:p>
          <a:p>
            <a:r>
              <a:rPr lang="en-GB" sz="900" b="1" dirty="0"/>
              <a:t>CHICKEN NUGGETS &amp; CHIPS</a:t>
            </a:r>
          </a:p>
          <a:p>
            <a:r>
              <a:rPr lang="en-GB" sz="800" dirty="0"/>
              <a:t>Served with Garden Peas or Baked Beans</a:t>
            </a:r>
          </a:p>
          <a:p>
            <a:endParaRPr lang="en-GB" sz="300" dirty="0"/>
          </a:p>
          <a:p>
            <a:r>
              <a:rPr lang="en-GB" sz="900" b="1" dirty="0"/>
              <a:t>BEEF BURGER &amp; CHIPS</a:t>
            </a:r>
          </a:p>
          <a:p>
            <a:r>
              <a:rPr lang="en-GB" sz="800" dirty="0"/>
              <a:t>Served with Garden Peas or Baked Beans</a:t>
            </a:r>
          </a:p>
          <a:p>
            <a:endParaRPr lang="en-GB" sz="200" b="1" dirty="0"/>
          </a:p>
          <a:p>
            <a:r>
              <a:rPr lang="en-GB" sz="900" b="1" dirty="0"/>
              <a:t>SPAGHETTI BOLOGNESE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F25A365-4E9A-2C3A-1325-EB227169C562}"/>
              </a:ext>
            </a:extLst>
          </p:cNvPr>
          <p:cNvSpPr txBox="1"/>
          <p:nvPr/>
        </p:nvSpPr>
        <p:spPr>
          <a:xfrm>
            <a:off x="4119052" y="284490"/>
            <a:ext cx="25420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4C0019"/>
                </a:solidFill>
                <a:latin typeface="Ravie" panose="04040805050809020602" pitchFamily="82" charset="0"/>
              </a:rPr>
              <a:t>Unlimited Drinks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26A465F-85B4-D266-BB20-883FF0A0205D}"/>
              </a:ext>
            </a:extLst>
          </p:cNvPr>
          <p:cNvSpPr txBox="1"/>
          <p:nvPr/>
        </p:nvSpPr>
        <p:spPr>
          <a:xfrm>
            <a:off x="4119052" y="1451619"/>
            <a:ext cx="22973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4C0019"/>
                </a:solidFill>
                <a:latin typeface="Ravie" panose="04040805050809020602" pitchFamily="82" charset="0"/>
              </a:rPr>
              <a:t>The Best Bit..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9DAD5F7-8BA1-903D-B188-0A25B746535A}"/>
              </a:ext>
            </a:extLst>
          </p:cNvPr>
          <p:cNvSpPr txBox="1"/>
          <p:nvPr/>
        </p:nvSpPr>
        <p:spPr>
          <a:xfrm>
            <a:off x="2507021" y="284490"/>
            <a:ext cx="25420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4C0019"/>
                </a:solidFill>
                <a:latin typeface="Ravie" panose="04040805050809020602" pitchFamily="82" charset="0"/>
              </a:rPr>
              <a:t>Mains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CDE1C8C-362F-FDB6-9F62-D543C85E5F72}"/>
              </a:ext>
            </a:extLst>
          </p:cNvPr>
          <p:cNvSpPr txBox="1"/>
          <p:nvPr/>
        </p:nvSpPr>
        <p:spPr>
          <a:xfrm>
            <a:off x="145306" y="5560970"/>
            <a:ext cx="3342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solidFill>
                  <a:srgbClr val="4C0019"/>
                </a:solidFill>
                <a:latin typeface="Baguet Script" panose="00000500000000000000" pitchFamily="2" charset="0"/>
              </a:rPr>
              <a:t>PUB QUIZ</a:t>
            </a:r>
            <a:endParaRPr lang="en-GB" sz="2400" dirty="0">
              <a:solidFill>
                <a:srgbClr val="4C0019"/>
              </a:solidFill>
              <a:latin typeface="Baguet Script" panose="00000500000000000000" pitchFamily="2" charset="0"/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AFF8732C-638F-9B69-A5EE-94AA4907C1E2}"/>
              </a:ext>
            </a:extLst>
          </p:cNvPr>
          <p:cNvGrpSpPr/>
          <p:nvPr/>
        </p:nvGrpSpPr>
        <p:grpSpPr>
          <a:xfrm>
            <a:off x="164805" y="4843206"/>
            <a:ext cx="3323084" cy="960930"/>
            <a:chOff x="443365" y="2215797"/>
            <a:chExt cx="3290869" cy="960930"/>
          </a:xfrm>
        </p:grpSpPr>
        <p:pic>
          <p:nvPicPr>
            <p:cNvPr id="100" name="Graphic 99" descr="Bookmark outline">
              <a:extLst>
                <a:ext uri="{FF2B5EF4-FFF2-40B4-BE49-F238E27FC236}">
                  <a16:creationId xmlns:a16="http://schemas.microsoft.com/office/drawing/2014/main" id="{CC5F136E-4121-CE71-B08D-63AFE55A29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443365" y="2240727"/>
              <a:ext cx="936000" cy="936000"/>
            </a:xfrm>
            <a:prstGeom prst="rect">
              <a:avLst/>
            </a:prstGeom>
          </p:spPr>
        </p:pic>
        <p:pic>
          <p:nvPicPr>
            <p:cNvPr id="102" name="Graphic 101" descr="Bookmark outline">
              <a:extLst>
                <a:ext uri="{FF2B5EF4-FFF2-40B4-BE49-F238E27FC236}">
                  <a16:creationId xmlns:a16="http://schemas.microsoft.com/office/drawing/2014/main" id="{C0CFCCD6-E042-36A4-2A05-3B133593E6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6200000">
              <a:off x="2798234" y="2215797"/>
              <a:ext cx="936000" cy="936000"/>
            </a:xfrm>
            <a:prstGeom prst="rect">
              <a:avLst/>
            </a:prstGeom>
          </p:spPr>
        </p:pic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8133A260-EACE-CEC6-A4FC-304A6427C798}"/>
                </a:ext>
              </a:extLst>
            </p:cNvPr>
            <p:cNvSpPr/>
            <p:nvPr/>
          </p:nvSpPr>
          <p:spPr>
            <a:xfrm>
              <a:off x="955328" y="2637170"/>
              <a:ext cx="2267755" cy="43200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4C001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rgbClr val="4C0019"/>
                  </a:solidFill>
                  <a:latin typeface="Algerian" panose="04020705040A02060702" pitchFamily="82" charset="0"/>
                </a:rPr>
                <a:t>THURSDAY NIGHT </a:t>
              </a:r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C7E25672-C5CD-A8FC-FE3D-56845DCB7525}"/>
                </a:ext>
              </a:extLst>
            </p:cNvPr>
            <p:cNvCxnSpPr/>
            <p:nvPr/>
          </p:nvCxnSpPr>
          <p:spPr>
            <a:xfrm flipH="1" flipV="1">
              <a:off x="2890838" y="2521742"/>
              <a:ext cx="121443" cy="129714"/>
            </a:xfrm>
            <a:prstGeom prst="line">
              <a:avLst/>
            </a:prstGeom>
            <a:ln w="57150">
              <a:solidFill>
                <a:srgbClr val="4C00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328F493F-D0C9-93E6-5133-2A6C7C5886A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90838" y="2584025"/>
              <a:ext cx="49073" cy="52415"/>
            </a:xfrm>
            <a:prstGeom prst="line">
              <a:avLst/>
            </a:prstGeom>
            <a:ln w="57150">
              <a:solidFill>
                <a:srgbClr val="4C00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5B65DC81-7241-C121-6666-98FEBE0A2C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62190" y="2533410"/>
              <a:ext cx="129196" cy="133768"/>
            </a:xfrm>
            <a:prstGeom prst="line">
              <a:avLst/>
            </a:prstGeom>
            <a:ln w="57150">
              <a:solidFill>
                <a:srgbClr val="4C00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6E0A4E23-85A6-541C-B239-01D170A1500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43056" y="2574086"/>
              <a:ext cx="49073" cy="52415"/>
            </a:xfrm>
            <a:prstGeom prst="line">
              <a:avLst/>
            </a:prstGeom>
            <a:ln w="57150">
              <a:solidFill>
                <a:srgbClr val="4C00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TextBox 113">
            <a:extLst>
              <a:ext uri="{FF2B5EF4-FFF2-40B4-BE49-F238E27FC236}">
                <a16:creationId xmlns:a16="http://schemas.microsoft.com/office/drawing/2014/main" id="{ADE9F6FE-1B4F-7109-F77C-7B0234F60B69}"/>
              </a:ext>
            </a:extLst>
          </p:cNvPr>
          <p:cNvSpPr txBox="1"/>
          <p:nvPr/>
        </p:nvSpPr>
        <p:spPr>
          <a:xfrm>
            <a:off x="3692754" y="5110737"/>
            <a:ext cx="30752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4C0019"/>
                </a:solidFill>
                <a:latin typeface="Bernard MT Condensed" panose="02050806060905020404" pitchFamily="18" charset="0"/>
              </a:rPr>
              <a:t>Having a celebration?</a:t>
            </a:r>
          </a:p>
          <a:p>
            <a:pPr algn="ctr"/>
            <a:endParaRPr lang="en-GB" sz="800" dirty="0">
              <a:solidFill>
                <a:srgbClr val="4C0019"/>
              </a:solidFill>
              <a:latin typeface="Bernard MT Condensed" panose="02050806060905020404" pitchFamily="18" charset="0"/>
            </a:endParaRPr>
          </a:p>
          <a:p>
            <a:pPr algn="ctr"/>
            <a:r>
              <a:rPr lang="en-GB" sz="1400" dirty="0">
                <a:solidFill>
                  <a:srgbClr val="4C0019"/>
                </a:solidFill>
                <a:latin typeface="Bernard MT Condensed" panose="02050806060905020404" pitchFamily="18" charset="0"/>
              </a:rPr>
              <a:t>Private hire, full event management &amp; catering available</a:t>
            </a:r>
          </a:p>
          <a:p>
            <a:pPr algn="ctr"/>
            <a:endParaRPr lang="en-GB" sz="800" dirty="0">
              <a:solidFill>
                <a:srgbClr val="4C0019"/>
              </a:solidFill>
              <a:latin typeface="Bernard MT Condensed" panose="02050806060905020404" pitchFamily="18" charset="0"/>
            </a:endParaRPr>
          </a:p>
          <a:p>
            <a:pPr algn="ctr"/>
            <a:r>
              <a:rPr lang="en-GB" sz="1000" dirty="0">
                <a:solidFill>
                  <a:srgbClr val="4C0019"/>
                </a:solidFill>
                <a:latin typeface="Bernard MT Condensed" panose="02050806060905020404" pitchFamily="18" charset="0"/>
              </a:rPr>
              <a:t>Email Lorna at </a:t>
            </a:r>
          </a:p>
          <a:p>
            <a:pPr algn="ctr"/>
            <a:r>
              <a:rPr lang="en-GB" sz="1000" dirty="0">
                <a:solidFill>
                  <a:srgbClr val="4C0019"/>
                </a:solidFill>
                <a:latin typeface="Bernard MT Condensed" panose="02050806060905020404" pitchFamily="18" charset="0"/>
              </a:rPr>
              <a:t>boudingait@outlook.com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1DF1B67-7165-5A1F-40E4-F7F9DE70DD91}"/>
              </a:ext>
            </a:extLst>
          </p:cNvPr>
          <p:cNvSpPr txBox="1"/>
          <p:nvPr/>
        </p:nvSpPr>
        <p:spPr>
          <a:xfrm>
            <a:off x="252000" y="6375320"/>
            <a:ext cx="312919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IT’S OUR PUB QUIZ &amp; CARD BINGO EVERY THURSDAY </a:t>
            </a:r>
          </a:p>
          <a:p>
            <a:pPr algn="ctr"/>
            <a:endParaRPr lang="en-GB" sz="1000" b="1" dirty="0"/>
          </a:p>
          <a:p>
            <a:pPr algn="ctr"/>
            <a:r>
              <a:rPr lang="en-GB" sz="1000" b="1" dirty="0"/>
              <a:t>Call us on 01334 208 310 to book for your chance to win </a:t>
            </a:r>
            <a:r>
              <a:rPr lang="en-GB" sz="1000" b="1" dirty="0" err="1"/>
              <a:t>Boudingait</a:t>
            </a:r>
            <a:r>
              <a:rPr lang="en-GB" sz="1000" b="1" dirty="0"/>
              <a:t> Gift Vouchers &amp; Other Prizes…and more importantly, the accompanying bragging rights!!</a:t>
            </a:r>
          </a:p>
          <a:p>
            <a:pPr algn="ctr"/>
            <a:endParaRPr lang="en-GB" sz="200" b="1" dirty="0"/>
          </a:p>
          <a:p>
            <a:pPr algn="ctr"/>
            <a:endParaRPr lang="en-GB" sz="600" b="1" dirty="0"/>
          </a:p>
          <a:p>
            <a:pPr algn="ctr"/>
            <a:r>
              <a:rPr lang="en-GB" sz="1000" b="1" dirty="0"/>
              <a:t>Following the main event, we have Card Bingo for additional kudos and prizes!</a:t>
            </a:r>
          </a:p>
          <a:p>
            <a:pPr algn="ctr"/>
            <a:endParaRPr lang="en-GB" sz="200" b="1" dirty="0"/>
          </a:p>
          <a:p>
            <a:pPr algn="ctr"/>
            <a:r>
              <a:rPr lang="en-GB" sz="1000" b="1" dirty="0"/>
              <a:t>5.00 entry per person, with complimentary nibbles, plenty of banter and lots of giggles!</a:t>
            </a:r>
          </a:p>
          <a:p>
            <a:pPr algn="ctr"/>
            <a:endParaRPr lang="en-GB" sz="1000" b="1" dirty="0"/>
          </a:p>
          <a:p>
            <a:pPr algn="ctr"/>
            <a:endParaRPr lang="en-GB" sz="200" b="1" dirty="0"/>
          </a:p>
          <a:p>
            <a:pPr algn="ctr"/>
            <a:r>
              <a:rPr lang="en-GB" sz="1000" b="1" dirty="0"/>
              <a:t>JOIN US FOR DINNER beforehand and get 10% off all food!!</a:t>
            </a:r>
          </a:p>
          <a:p>
            <a:pPr algn="ctr"/>
            <a:endParaRPr lang="en-GB" sz="200" b="1" dirty="0"/>
          </a:p>
          <a:p>
            <a:pPr algn="ctr"/>
            <a:r>
              <a:rPr lang="en-GB" sz="1000" b="1" dirty="0"/>
              <a:t>The evening starts promptly at 8pm, so please arrive at least 15 minutes beforehand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4501C714-AF9B-5D57-AF17-414C5185E594}"/>
              </a:ext>
            </a:extLst>
          </p:cNvPr>
          <p:cNvGrpSpPr/>
          <p:nvPr/>
        </p:nvGrpSpPr>
        <p:grpSpPr>
          <a:xfrm>
            <a:off x="3667410" y="6693798"/>
            <a:ext cx="2993695" cy="2044141"/>
            <a:chOff x="164706" y="5281798"/>
            <a:chExt cx="2724492" cy="2044141"/>
          </a:xfrm>
        </p:grpSpPr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AB70D079-A7D0-0943-31EB-518F7E716BFA}"/>
                </a:ext>
              </a:extLst>
            </p:cNvPr>
            <p:cNvSpPr/>
            <p:nvPr/>
          </p:nvSpPr>
          <p:spPr>
            <a:xfrm>
              <a:off x="164706" y="5281798"/>
              <a:ext cx="2724492" cy="2044141"/>
            </a:xfrm>
            <a:prstGeom prst="rect">
              <a:avLst/>
            </a:prstGeom>
            <a:noFill/>
            <a:ln w="38100">
              <a:solidFill>
                <a:srgbClr val="4C001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ECCAE243-480B-5DF2-794A-F7C8F7351629}"/>
                </a:ext>
              </a:extLst>
            </p:cNvPr>
            <p:cNvSpPr/>
            <p:nvPr/>
          </p:nvSpPr>
          <p:spPr>
            <a:xfrm>
              <a:off x="299364" y="5438680"/>
              <a:ext cx="2434355" cy="357908"/>
            </a:xfrm>
            <a:prstGeom prst="rect">
              <a:avLst/>
            </a:prstGeom>
            <a:solidFill>
              <a:srgbClr val="4C00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b="1" dirty="0">
                  <a:latin typeface="Bradley Hand ITC" panose="03070402050302030203" pitchFamily="66" charset="0"/>
                  <a:cs typeface="Dreaming Outloud Script Pro" panose="020F0502020204030204" pitchFamily="66" charset="0"/>
                </a:rPr>
                <a:t>How Was Your Visit..?</a:t>
              </a:r>
            </a:p>
          </p:txBody>
        </p:sp>
        <p:sp>
          <p:nvSpPr>
            <p:cNvPr id="119" name="Isosceles Triangle 118">
              <a:extLst>
                <a:ext uri="{FF2B5EF4-FFF2-40B4-BE49-F238E27FC236}">
                  <a16:creationId xmlns:a16="http://schemas.microsoft.com/office/drawing/2014/main" id="{04F92D88-F5A1-DD33-E295-9A9EB75F0F45}"/>
                </a:ext>
              </a:extLst>
            </p:cNvPr>
            <p:cNvSpPr/>
            <p:nvPr/>
          </p:nvSpPr>
          <p:spPr>
            <a:xfrm rot="16200000">
              <a:off x="2449811" y="5510680"/>
              <a:ext cx="360000" cy="216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E725F0B7-C7B2-31F0-FDDA-B92D027040AD}"/>
                </a:ext>
              </a:extLst>
            </p:cNvPr>
            <p:cNvSpPr txBox="1"/>
            <p:nvPr/>
          </p:nvSpPr>
          <p:spPr>
            <a:xfrm>
              <a:off x="248529" y="5429217"/>
              <a:ext cx="2586879" cy="1792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GB" sz="900" b="1" dirty="0"/>
            </a:p>
            <a:p>
              <a:pPr algn="just"/>
              <a:endParaRPr lang="en-GB" sz="900" b="1" dirty="0"/>
            </a:p>
            <a:p>
              <a:pPr algn="just"/>
              <a:endParaRPr lang="en-GB" sz="900" b="1" dirty="0"/>
            </a:p>
            <a:p>
              <a:r>
                <a:rPr lang="en-GB" sz="1050" b="1" dirty="0"/>
                <a:t>How was your visit to the </a:t>
              </a:r>
              <a:r>
                <a:rPr lang="en-GB" sz="1050" b="1" dirty="0" err="1"/>
                <a:t>Boudingait</a:t>
              </a:r>
              <a:r>
                <a:rPr lang="en-GB" sz="1050" b="1" dirty="0"/>
                <a:t>?</a:t>
              </a:r>
            </a:p>
            <a:p>
              <a:endParaRPr lang="en-GB" sz="1050" b="1" dirty="0"/>
            </a:p>
            <a:p>
              <a:r>
                <a:rPr lang="en-GB" sz="1050" b="1" dirty="0"/>
                <a:t>If you’ve been impressed with your service, please take a moment to share your experience on TripAdvisor.  As an independent, local business, we value your support.  </a:t>
              </a:r>
            </a:p>
            <a:p>
              <a:endParaRPr lang="en-GB" sz="600" b="1" dirty="0"/>
            </a:p>
            <a:p>
              <a:r>
                <a:rPr lang="en-GB" sz="1050" b="1" dirty="0"/>
                <a:t>Thank you!</a:t>
              </a:r>
              <a:endParaRPr lang="en-GB" sz="700" b="1" dirty="0"/>
            </a:p>
          </p:txBody>
        </p:sp>
        <p:pic>
          <p:nvPicPr>
            <p:cNvPr id="122" name="Picture 121" descr="A logo with a black background&#10;&#10;Description automatically generated">
              <a:extLst>
                <a:ext uri="{FF2B5EF4-FFF2-40B4-BE49-F238E27FC236}">
                  <a16:creationId xmlns:a16="http://schemas.microsoft.com/office/drawing/2014/main" id="{B13A3AA1-6D97-8B25-C605-E9D8F8D83A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44" r="6244"/>
            <a:stretch/>
          </p:blipFill>
          <p:spPr>
            <a:xfrm>
              <a:off x="2435853" y="6860023"/>
              <a:ext cx="327627" cy="360000"/>
            </a:xfrm>
            <a:prstGeom prst="rect">
              <a:avLst/>
            </a:prstGeom>
          </p:spPr>
        </p:pic>
      </p:grpSp>
      <p:pic>
        <p:nvPicPr>
          <p:cNvPr id="126" name="Picture 12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ACEBEC78-43E9-6B41-BC39-ABD4E07751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981" y="8958417"/>
            <a:ext cx="360000" cy="360000"/>
          </a:xfrm>
          <a:prstGeom prst="rect">
            <a:avLst/>
          </a:prstGeom>
        </p:spPr>
      </p:pic>
      <p:pic>
        <p:nvPicPr>
          <p:cNvPr id="128" name="Picture 127" descr="A white letter f on a black background">
            <a:extLst>
              <a:ext uri="{FF2B5EF4-FFF2-40B4-BE49-F238E27FC236}">
                <a16:creationId xmlns:a16="http://schemas.microsoft.com/office/drawing/2014/main" id="{F1139DA1-8A4C-0A7B-DA89-4FF1FC5987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62" y="8887022"/>
            <a:ext cx="477319" cy="477319"/>
          </a:xfrm>
          <a:prstGeom prst="rect">
            <a:avLst/>
          </a:prstGeom>
        </p:spPr>
      </p:pic>
      <p:pic>
        <p:nvPicPr>
          <p:cNvPr id="130" name="Graphic 129" descr="Chinese Teapot And Cup with solid fill">
            <a:extLst>
              <a:ext uri="{FF2B5EF4-FFF2-40B4-BE49-F238E27FC236}">
                <a16:creationId xmlns:a16="http://schemas.microsoft.com/office/drawing/2014/main" id="{D1464529-130A-5916-D975-035FD44F5C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462784" y="2441699"/>
            <a:ext cx="457217" cy="457217"/>
          </a:xfrm>
          <a:prstGeom prst="rect">
            <a:avLst/>
          </a:prstGeom>
        </p:spPr>
      </p:pic>
      <p:pic>
        <p:nvPicPr>
          <p:cNvPr id="132" name="Graphic 131" descr="Cupcake with solid fill">
            <a:extLst>
              <a:ext uri="{FF2B5EF4-FFF2-40B4-BE49-F238E27FC236}">
                <a16:creationId xmlns:a16="http://schemas.microsoft.com/office/drawing/2014/main" id="{ED7C87A9-AF76-3F1F-1D75-80D7DD1BA2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14136" y="2493982"/>
            <a:ext cx="249213" cy="249213"/>
          </a:xfrm>
          <a:prstGeom prst="rect">
            <a:avLst/>
          </a:prstGeom>
        </p:spPr>
      </p:pic>
      <p:pic>
        <p:nvPicPr>
          <p:cNvPr id="136" name="Graphic 135" descr="Fish with solid fill">
            <a:extLst>
              <a:ext uri="{FF2B5EF4-FFF2-40B4-BE49-F238E27FC236}">
                <a16:creationId xmlns:a16="http://schemas.microsoft.com/office/drawing/2014/main" id="{9C0391A8-90BF-F372-AE28-D836C011D8D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97604" y="750613"/>
            <a:ext cx="180000" cy="180000"/>
          </a:xfrm>
          <a:prstGeom prst="rect">
            <a:avLst/>
          </a:prstGeom>
        </p:spPr>
      </p:pic>
      <p:pic>
        <p:nvPicPr>
          <p:cNvPr id="140" name="Graphic 139" descr="Champagne glasses with solid fill">
            <a:extLst>
              <a:ext uri="{FF2B5EF4-FFF2-40B4-BE49-F238E27FC236}">
                <a16:creationId xmlns:a16="http://schemas.microsoft.com/office/drawing/2014/main" id="{B5580660-A103-DDBC-92E5-88FA0794A4E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40366" y="2427300"/>
            <a:ext cx="492201" cy="492201"/>
          </a:xfrm>
          <a:prstGeom prst="rect">
            <a:avLst/>
          </a:prstGeom>
        </p:spPr>
      </p:pic>
      <p:pic>
        <p:nvPicPr>
          <p:cNvPr id="142" name="Graphic 141" descr="Champagne with solid fill">
            <a:extLst>
              <a:ext uri="{FF2B5EF4-FFF2-40B4-BE49-F238E27FC236}">
                <a16:creationId xmlns:a16="http://schemas.microsoft.com/office/drawing/2014/main" id="{74BF5159-E55E-04C4-9EF4-3C96D5FD72E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256254" y="2530274"/>
            <a:ext cx="354010" cy="354010"/>
          </a:xfrm>
          <a:prstGeom prst="rect">
            <a:avLst/>
          </a:prstGeom>
        </p:spPr>
      </p:pic>
      <p:sp>
        <p:nvSpPr>
          <p:cNvPr id="143" name="TextBox 142">
            <a:extLst>
              <a:ext uri="{FF2B5EF4-FFF2-40B4-BE49-F238E27FC236}">
                <a16:creationId xmlns:a16="http://schemas.microsoft.com/office/drawing/2014/main" id="{6FC48C57-92A2-88A4-5743-FB16DBFF4EE2}"/>
              </a:ext>
            </a:extLst>
          </p:cNvPr>
          <p:cNvSpPr txBox="1"/>
          <p:nvPr/>
        </p:nvSpPr>
        <p:spPr>
          <a:xfrm>
            <a:off x="286771" y="2923469"/>
            <a:ext cx="275632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24 Hour Pre-Order Required Please, served </a:t>
            </a:r>
          </a:p>
          <a:p>
            <a:r>
              <a:rPr lang="en-GB" sz="900" b="1" dirty="0"/>
              <a:t>Tuesday to Sunday 2:30pm to 5pm</a:t>
            </a:r>
          </a:p>
          <a:p>
            <a:endParaRPr lang="en-GB" sz="200" b="1" dirty="0"/>
          </a:p>
          <a:p>
            <a:r>
              <a:rPr lang="en-GB" sz="800" dirty="0"/>
              <a:t>Our vintage Afternoon Teas are served on two tiers</a:t>
            </a:r>
          </a:p>
          <a:p>
            <a:endParaRPr lang="en-GB" sz="200" dirty="0"/>
          </a:p>
          <a:p>
            <a:r>
              <a:rPr lang="en-GB" sz="800" dirty="0"/>
              <a:t>The first being a classic and contemporary selection of Sandwiches. The second has Homemade Scones, Clotted Cream &amp; Jam, and a Seasonal Selection of Cakes and Tray Bakes</a:t>
            </a:r>
          </a:p>
          <a:p>
            <a:endParaRPr lang="en-GB" sz="200" dirty="0"/>
          </a:p>
          <a:p>
            <a:r>
              <a:rPr lang="en-GB" sz="900" b="1" dirty="0"/>
              <a:t>PER PERSON                                                               18.95</a:t>
            </a:r>
          </a:p>
          <a:p>
            <a:r>
              <a:rPr lang="en-GB" sz="700" dirty="0"/>
              <a:t>OR</a:t>
            </a:r>
            <a:endParaRPr lang="en-GB" sz="900" dirty="0"/>
          </a:p>
          <a:p>
            <a:r>
              <a:rPr lang="en-GB" sz="900" dirty="0"/>
              <a:t>Tea for Two with a Glass of Bubbles each            39.95</a:t>
            </a:r>
          </a:p>
          <a:p>
            <a:r>
              <a:rPr lang="en-GB" sz="700" dirty="0"/>
              <a:t>OR</a:t>
            </a:r>
            <a:endParaRPr lang="en-GB" sz="900" dirty="0"/>
          </a:p>
          <a:p>
            <a:r>
              <a:rPr lang="en-GB" sz="900" dirty="0"/>
              <a:t>Tea for Two with a 75cl Bottle of Prosecco          54.00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32B023AE-ABD3-D6E6-7D11-72DB87B95EE5}"/>
              </a:ext>
            </a:extLst>
          </p:cNvPr>
          <p:cNvSpPr txBox="1"/>
          <p:nvPr/>
        </p:nvSpPr>
        <p:spPr>
          <a:xfrm>
            <a:off x="3216961" y="2923469"/>
            <a:ext cx="337802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Choose ONE filling per person:</a:t>
            </a:r>
          </a:p>
          <a:p>
            <a:endParaRPr lang="en-GB" sz="200" b="1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800" dirty="0"/>
              <a:t>Fresh Cucumber &amp; Minted Cream Cheese </a:t>
            </a:r>
            <a:r>
              <a:rPr lang="en-GB" sz="600" b="1" dirty="0">
                <a:solidFill>
                  <a:srgbClr val="4C0019"/>
                </a:solidFill>
              </a:rPr>
              <a:t>V</a:t>
            </a:r>
            <a:endParaRPr lang="en-GB" sz="8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800" dirty="0"/>
              <a:t>Honey Roast Scottish Ham &amp; Tomato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800" dirty="0"/>
              <a:t>Free Range Egg-Mayonnaise </a:t>
            </a:r>
            <a:r>
              <a:rPr lang="en-GB" sz="600" b="1" dirty="0">
                <a:solidFill>
                  <a:srgbClr val="4C0019"/>
                </a:solidFill>
              </a:rPr>
              <a:t>V</a:t>
            </a:r>
            <a:endParaRPr lang="en-GB" sz="8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800" dirty="0"/>
              <a:t>Roast Scottish Beef with Mustard Mayonnaise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800" dirty="0"/>
              <a:t>Tuna &amp; Mayonnaise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800" dirty="0"/>
              <a:t>Scottish Cheddar and Chutney </a:t>
            </a:r>
            <a:r>
              <a:rPr lang="en-GB" sz="600" b="1" dirty="0">
                <a:solidFill>
                  <a:srgbClr val="4C0019"/>
                </a:solidFill>
              </a:rPr>
              <a:t>V</a:t>
            </a:r>
            <a:endParaRPr lang="en-GB" sz="800" dirty="0"/>
          </a:p>
          <a:p>
            <a:endParaRPr lang="en-GB" sz="400" dirty="0"/>
          </a:p>
          <a:p>
            <a:r>
              <a:rPr lang="en-GB" sz="900" b="1" dirty="0"/>
              <a:t>Finally, choose from a selection of the Finest Teas &amp; Infusions from across the Globe</a:t>
            </a:r>
          </a:p>
          <a:p>
            <a:endParaRPr lang="en-GB" sz="400" b="1" dirty="0"/>
          </a:p>
          <a:p>
            <a:r>
              <a:rPr lang="en-GB" sz="900" b="1" dirty="0"/>
              <a:t>All served together with Homemade Scones, Clotted Cream &amp; Jam and a Seasonal Selection of Cakes and Tray Bakes </a:t>
            </a:r>
          </a:p>
        </p:txBody>
      </p:sp>
      <p:pic>
        <p:nvPicPr>
          <p:cNvPr id="145" name="Graphic 144" descr="Cupcake with solid fill">
            <a:extLst>
              <a:ext uri="{FF2B5EF4-FFF2-40B4-BE49-F238E27FC236}">
                <a16:creationId xmlns:a16="http://schemas.microsoft.com/office/drawing/2014/main" id="{7DA8B0F4-3D6E-61EC-B52A-BB0E0565DE4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4495" y="2640581"/>
            <a:ext cx="180000" cy="180000"/>
          </a:xfrm>
          <a:prstGeom prst="rect">
            <a:avLst/>
          </a:prstGeom>
        </p:spPr>
      </p:pic>
      <p:pic>
        <p:nvPicPr>
          <p:cNvPr id="148" name="Graphic 147" descr="Fish with solid fill">
            <a:extLst>
              <a:ext uri="{FF2B5EF4-FFF2-40B4-BE49-F238E27FC236}">
                <a16:creationId xmlns:a16="http://schemas.microsoft.com/office/drawing/2014/main" id="{65B3EEF4-A8D7-B6DF-0F35-1EA2982A51C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45297" y="3594623"/>
            <a:ext cx="180000" cy="18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EC139E-5336-F96C-A767-B885DEA3FD09}"/>
              </a:ext>
            </a:extLst>
          </p:cNvPr>
          <p:cNvSpPr txBox="1"/>
          <p:nvPr/>
        </p:nvSpPr>
        <p:spPr>
          <a:xfrm>
            <a:off x="1012825" y="8964404"/>
            <a:ext cx="5622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4C0019"/>
                </a:solidFill>
              </a:rPr>
              <a:t>Where Are We:</a:t>
            </a:r>
            <a:r>
              <a:rPr lang="en-GB" sz="800" dirty="0">
                <a:solidFill>
                  <a:srgbClr val="4C0019"/>
                </a:solidFill>
              </a:rPr>
              <a:t>  The </a:t>
            </a:r>
            <a:r>
              <a:rPr lang="en-GB" sz="800" dirty="0" err="1">
                <a:solidFill>
                  <a:srgbClr val="4C0019"/>
                </a:solidFill>
              </a:rPr>
              <a:t>Boudingait</a:t>
            </a:r>
            <a:r>
              <a:rPr lang="en-GB" sz="800" dirty="0">
                <a:solidFill>
                  <a:srgbClr val="4C0019"/>
                </a:solidFill>
              </a:rPr>
              <a:t>, 43 </a:t>
            </a:r>
            <a:r>
              <a:rPr lang="en-GB" sz="800" dirty="0" err="1">
                <a:solidFill>
                  <a:srgbClr val="4C0019"/>
                </a:solidFill>
              </a:rPr>
              <a:t>Bonnygate</a:t>
            </a:r>
            <a:r>
              <a:rPr lang="en-GB" sz="800" dirty="0">
                <a:solidFill>
                  <a:srgbClr val="4C0019"/>
                </a:solidFill>
              </a:rPr>
              <a:t>, Cupar, Fife. KY15 4BU		</a:t>
            </a:r>
            <a:r>
              <a:rPr lang="en-GB" sz="800" b="1" dirty="0">
                <a:solidFill>
                  <a:srgbClr val="4C0019"/>
                </a:solidFill>
              </a:rPr>
              <a:t>Phone Us</a:t>
            </a:r>
            <a:r>
              <a:rPr lang="en-GB" sz="800" dirty="0">
                <a:solidFill>
                  <a:srgbClr val="4C0019"/>
                </a:solidFill>
              </a:rPr>
              <a:t>:	01334 208 310</a:t>
            </a:r>
          </a:p>
          <a:p>
            <a:r>
              <a:rPr lang="en-GB" sz="800" b="1" dirty="0">
                <a:solidFill>
                  <a:srgbClr val="4C0019"/>
                </a:solidFill>
              </a:rPr>
              <a:t>When Are Open:</a:t>
            </a:r>
            <a:r>
              <a:rPr lang="en-GB" sz="800" dirty="0">
                <a:solidFill>
                  <a:srgbClr val="4C0019"/>
                </a:solidFill>
              </a:rPr>
              <a:t> </a:t>
            </a:r>
            <a:r>
              <a:rPr lang="en-GB" sz="800">
                <a:solidFill>
                  <a:srgbClr val="4C0019"/>
                </a:solidFill>
              </a:rPr>
              <a:t>Sunday to </a:t>
            </a:r>
            <a:r>
              <a:rPr lang="en-GB" sz="800" dirty="0">
                <a:solidFill>
                  <a:srgbClr val="4C0019"/>
                </a:solidFill>
              </a:rPr>
              <a:t>Thursday 12pm to 9pm, Friday &amp; Saturday 12pm to 11pm	</a:t>
            </a:r>
            <a:r>
              <a:rPr lang="en-GB" sz="800" b="1" dirty="0" err="1">
                <a:solidFill>
                  <a:srgbClr val="4C0019"/>
                </a:solidFill>
              </a:rPr>
              <a:t>eMail</a:t>
            </a:r>
            <a:r>
              <a:rPr lang="en-GB" sz="800" b="1" dirty="0">
                <a:solidFill>
                  <a:srgbClr val="4C0019"/>
                </a:solidFill>
              </a:rPr>
              <a:t> Us:</a:t>
            </a:r>
            <a:r>
              <a:rPr lang="en-GB" sz="800" dirty="0">
                <a:solidFill>
                  <a:srgbClr val="4C0019"/>
                </a:solidFill>
              </a:rPr>
              <a:t>	boudingait@outlook.com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D67A6D1-3B43-82F8-C8A0-404B107B855D}"/>
              </a:ext>
            </a:extLst>
          </p:cNvPr>
          <p:cNvCxnSpPr>
            <a:cxnSpLocks/>
          </p:cNvCxnSpPr>
          <p:nvPr/>
        </p:nvCxnSpPr>
        <p:spPr>
          <a:xfrm>
            <a:off x="660228" y="1700920"/>
            <a:ext cx="143827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phic 10" descr="Fish with solid fill">
            <a:extLst>
              <a:ext uri="{FF2B5EF4-FFF2-40B4-BE49-F238E27FC236}">
                <a16:creationId xmlns:a16="http://schemas.microsoft.com/office/drawing/2014/main" id="{A588CB8D-1452-8CF1-6D2E-8B0C6585F3B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33815" y="4706499"/>
            <a:ext cx="180000" cy="180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4B6E4C6-385D-1B76-40F4-E441250790F7}"/>
              </a:ext>
            </a:extLst>
          </p:cNvPr>
          <p:cNvSpPr txBox="1"/>
          <p:nvPr/>
        </p:nvSpPr>
        <p:spPr>
          <a:xfrm>
            <a:off x="4848749" y="4688516"/>
            <a:ext cx="12902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4C0019"/>
                </a:solidFill>
              </a:rPr>
              <a:t>Contains Fish or Prawns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FD8108-DD33-905D-F00E-756F78EDCC5C}"/>
              </a:ext>
            </a:extLst>
          </p:cNvPr>
          <p:cNvSpPr txBox="1"/>
          <p:nvPr/>
        </p:nvSpPr>
        <p:spPr>
          <a:xfrm>
            <a:off x="6052771" y="4688516"/>
            <a:ext cx="7536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4C0019"/>
                </a:solidFill>
              </a:rPr>
              <a:t>Gluten Free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FCBEBAD-E5C4-AB1E-2580-04F4CC8BFF66}"/>
              </a:ext>
            </a:extLst>
          </p:cNvPr>
          <p:cNvGrpSpPr/>
          <p:nvPr/>
        </p:nvGrpSpPr>
        <p:grpSpPr>
          <a:xfrm>
            <a:off x="5919706" y="4704166"/>
            <a:ext cx="268022" cy="184666"/>
            <a:chOff x="5507448" y="8932843"/>
            <a:chExt cx="268022" cy="184666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FB8CFFD-CBC7-AC4D-B092-D79441E31219}"/>
                </a:ext>
              </a:extLst>
            </p:cNvPr>
            <p:cNvSpPr/>
            <p:nvPr/>
          </p:nvSpPr>
          <p:spPr>
            <a:xfrm>
              <a:off x="5587450" y="8971176"/>
              <a:ext cx="108000" cy="108000"/>
            </a:xfrm>
            <a:prstGeom prst="ellipse">
              <a:avLst/>
            </a:prstGeom>
            <a:noFill/>
            <a:ln w="6350">
              <a:solidFill>
                <a:srgbClr val="4C001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srgbClr val="4C0019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409A4C8-F3B1-8BE5-3171-B3B0297DE607}"/>
                </a:ext>
              </a:extLst>
            </p:cNvPr>
            <p:cNvSpPr txBox="1"/>
            <p:nvPr/>
          </p:nvSpPr>
          <p:spPr>
            <a:xfrm>
              <a:off x="5507448" y="8932843"/>
              <a:ext cx="26802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" dirty="0">
                  <a:solidFill>
                    <a:srgbClr val="4C0019"/>
                  </a:solidFill>
                </a:rPr>
                <a:t>GF</a:t>
              </a:r>
              <a:endParaRPr lang="en-GB" dirty="0">
                <a:solidFill>
                  <a:srgbClr val="4C0019"/>
                </a:solidFill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8419D27-8288-106B-CA90-286F8BC96EFF}"/>
              </a:ext>
            </a:extLst>
          </p:cNvPr>
          <p:cNvSpPr txBox="1"/>
          <p:nvPr/>
        </p:nvSpPr>
        <p:spPr>
          <a:xfrm>
            <a:off x="4649153" y="4818896"/>
            <a:ext cx="2078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solidFill>
                  <a:srgbClr val="4C0019"/>
                </a:solidFill>
              </a:rPr>
              <a:t>V</a:t>
            </a:r>
            <a:r>
              <a:rPr lang="en-GB" sz="800" dirty="0">
                <a:solidFill>
                  <a:srgbClr val="4C0019"/>
                </a:solidFill>
              </a:rPr>
              <a:t> Vegetarian  </a:t>
            </a:r>
            <a:r>
              <a:rPr lang="en-GB" sz="800" b="1" dirty="0">
                <a:solidFill>
                  <a:srgbClr val="4C0019"/>
                </a:solidFill>
              </a:rPr>
              <a:t>VE</a:t>
            </a:r>
            <a:r>
              <a:rPr lang="en-GB" sz="800" dirty="0">
                <a:solidFill>
                  <a:srgbClr val="4C0019"/>
                </a:solidFill>
              </a:rPr>
              <a:t> Vegan</a:t>
            </a:r>
          </a:p>
        </p:txBody>
      </p:sp>
    </p:spTree>
    <p:extLst>
      <p:ext uri="{BB962C8B-B14F-4D97-AF65-F5344CB8AC3E}">
        <p14:creationId xmlns:p14="http://schemas.microsoft.com/office/powerpoint/2010/main" val="2094941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8969</TotalTime>
  <Words>1366</Words>
  <Application>Microsoft Office PowerPoint</Application>
  <PresentationFormat>A4 Paper (210x297 mm)</PresentationFormat>
  <Paragraphs>299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5" baseType="lpstr">
      <vt:lpstr>MS PGothic</vt:lpstr>
      <vt:lpstr>Algerian</vt:lpstr>
      <vt:lpstr>Arial</vt:lpstr>
      <vt:lpstr>Baguet Script</vt:lpstr>
      <vt:lpstr>Bernard MT Condensed</vt:lpstr>
      <vt:lpstr>Bradley Hand ITC</vt:lpstr>
      <vt:lpstr>Calibri</vt:lpstr>
      <vt:lpstr>Calibri Light</vt:lpstr>
      <vt:lpstr>Haettenschweiler</vt:lpstr>
      <vt:lpstr>Lucida Sans Typewriter</vt:lpstr>
      <vt:lpstr>Ravie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Creasey, Des</dc:creator>
  <cp:lastModifiedBy>Lorna Lidderdale</cp:lastModifiedBy>
  <cp:revision>140</cp:revision>
  <cp:lastPrinted>2024-04-04T11:00:46Z</cp:lastPrinted>
  <dcterms:created xsi:type="dcterms:W3CDTF">2024-03-25T17:18:20Z</dcterms:created>
  <dcterms:modified xsi:type="dcterms:W3CDTF">2024-04-04T12:05:15Z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e1e58c1-766d-4ff4-9619-b604fc37898b_Enabled">
    <vt:lpwstr>true</vt:lpwstr>
  </property>
  <property fmtid="{D5CDD505-2E9C-101B-9397-08002B2CF9AE}" pid="3" name="MSIP_Label_9e1e58c1-766d-4ff4-9619-b604fc37898b_SetDate">
    <vt:lpwstr>2024-03-25T17:24:25Z</vt:lpwstr>
  </property>
  <property fmtid="{D5CDD505-2E9C-101B-9397-08002B2CF9AE}" pid="4" name="MSIP_Label_9e1e58c1-766d-4ff4-9619-b604fc37898b_Method">
    <vt:lpwstr>Standard</vt:lpwstr>
  </property>
  <property fmtid="{D5CDD505-2E9C-101B-9397-08002B2CF9AE}" pid="5" name="MSIP_Label_9e1e58c1-766d-4ff4-9619-b604fc37898b_Name">
    <vt:lpwstr>Internal Use</vt:lpwstr>
  </property>
  <property fmtid="{D5CDD505-2E9C-101B-9397-08002B2CF9AE}" pid="6" name="MSIP_Label_9e1e58c1-766d-4ff4-9619-b604fc37898b_SiteId">
    <vt:lpwstr>e3ff91d8-34c8-4b15-a0b4-18910a6ac575</vt:lpwstr>
  </property>
  <property fmtid="{D5CDD505-2E9C-101B-9397-08002B2CF9AE}" pid="7" name="MSIP_Label_9e1e58c1-766d-4ff4-9619-b604fc37898b_ActionId">
    <vt:lpwstr>924bfd81-5484-45f2-a634-ac4a998d04f1</vt:lpwstr>
  </property>
  <property fmtid="{D5CDD505-2E9C-101B-9397-08002B2CF9AE}" pid="8" name="MSIP_Label_9e1e58c1-766d-4ff4-9619-b604fc37898b_ContentBits">
    <vt:lpwstr>0</vt:lpwstr>
  </property>
</Properties>
</file>